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2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8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7.wmf"/><Relationship Id="rId5" Type="http://schemas.openxmlformats.org/officeDocument/2006/relationships/image" Target="../media/image10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9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59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01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8F344-2C02-47BE-B29C-E4B7D1934B80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424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C80FB6-53BD-43C1-AC64-A51C97A72FFD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11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B55D26-7C1D-41E7-AD0A-EE27A5A810B6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68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154F49E-F873-4789-9D68-EAFAC877FA5C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236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B0E086-8685-4206-85E1-4B8BD02F930B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77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6BBF1A-BC65-487F-A0BE-DA54EAC3308E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4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82B83F-C4CA-4B97-AE62-05E4467B1D04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646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274D94-3AF5-4D30-A5E7-F1A59A70356C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38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034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1E4277-7E25-4256-B5EB-0511F3CFAB9E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553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CA1BF2-0176-4BBF-BAF0-A03F7D044D48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777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1A3341-6FC2-4D3B-8F7A-80F63C6978FF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22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74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3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49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9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39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97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8928-5A51-4303-ABF0-893073407879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65834-4C76-40DD-933D-0028DA48B3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4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6E9235-7DC5-4448-BC8A-99053710B431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5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image" Target="../media/image4.jpe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1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hyperlink" Target="http://jpkc.cqit.edu.cn/jpkc/15/lfyja/lx/&#21491;&#25163;&#34746;&#26059;.MPG" TargetMode="External"/><Relationship Id="rId18" Type="http://schemas.openxmlformats.org/officeDocument/2006/relationships/oleObject" Target="../embeddings/oleObject19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10.wmf"/><Relationship Id="rId17" Type="http://schemas.openxmlformats.org/officeDocument/2006/relationships/image" Target="../media/image18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8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17.wmf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1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81344"/>
            <a:ext cx="77724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科里奥利力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Coriolis  force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4F3BBF-7F20-4E61-86EE-AF17D1F3A5F6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4706" name="Text Box 2"/>
          <p:cNvSpPr txBox="1">
            <a:spLocks noChangeArrowheads="1"/>
          </p:cNvSpPr>
          <p:nvPr/>
        </p:nvSpPr>
        <p:spPr bwMode="auto">
          <a:xfrm>
            <a:off x="457200" y="228600"/>
            <a:ext cx="5638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科里奥利力</a:t>
            </a:r>
            <a:r>
              <a:rPr kumimoji="1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简单推导</a:t>
            </a:r>
          </a:p>
        </p:txBody>
      </p:sp>
      <p:grpSp>
        <p:nvGrpSpPr>
          <p:cNvPr id="584707" name="Group 3"/>
          <p:cNvGrpSpPr>
            <a:grpSpLocks/>
          </p:cNvGrpSpPr>
          <p:nvPr/>
        </p:nvGrpSpPr>
        <p:grpSpPr bwMode="auto">
          <a:xfrm>
            <a:off x="4641850" y="3276600"/>
            <a:ext cx="4502150" cy="3044825"/>
            <a:chOff x="2688" y="1872"/>
            <a:chExt cx="2836" cy="1918"/>
          </a:xfrm>
        </p:grpSpPr>
        <p:sp>
          <p:nvSpPr>
            <p:cNvPr id="584708" name="AutoShape 4" descr="新闻纸"/>
            <p:cNvSpPr>
              <a:spLocks noChangeArrowheads="1"/>
            </p:cNvSpPr>
            <p:nvPr/>
          </p:nvSpPr>
          <p:spPr bwMode="auto">
            <a:xfrm>
              <a:off x="2795" y="3137"/>
              <a:ext cx="2034" cy="653"/>
            </a:xfrm>
            <a:prstGeom prst="parallelogram">
              <a:avLst>
                <a:gd name="adj" fmla="val 77871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09" name="Line 5"/>
            <p:cNvSpPr>
              <a:spLocks noChangeShapeType="1"/>
            </p:cNvSpPr>
            <p:nvPr/>
          </p:nvSpPr>
          <p:spPr bwMode="auto">
            <a:xfrm>
              <a:off x="3919" y="3405"/>
              <a:ext cx="0" cy="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10" name="Oval 6"/>
            <p:cNvSpPr>
              <a:spLocks noChangeArrowheads="1"/>
            </p:cNvSpPr>
            <p:nvPr/>
          </p:nvSpPr>
          <p:spPr bwMode="auto">
            <a:xfrm>
              <a:off x="3823" y="3362"/>
              <a:ext cx="96" cy="64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11" name="Line 7"/>
            <p:cNvSpPr>
              <a:spLocks noChangeShapeType="1"/>
            </p:cNvSpPr>
            <p:nvPr/>
          </p:nvSpPr>
          <p:spPr bwMode="auto">
            <a:xfrm>
              <a:off x="3823" y="3383"/>
              <a:ext cx="0" cy="9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12" name="Oval 8"/>
            <p:cNvSpPr>
              <a:spLocks noChangeArrowheads="1"/>
            </p:cNvSpPr>
            <p:nvPr/>
          </p:nvSpPr>
          <p:spPr bwMode="auto">
            <a:xfrm>
              <a:off x="3823" y="3426"/>
              <a:ext cx="96" cy="64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13" name="Oval 9"/>
            <p:cNvSpPr>
              <a:spLocks noChangeArrowheads="1"/>
            </p:cNvSpPr>
            <p:nvPr/>
          </p:nvSpPr>
          <p:spPr bwMode="auto">
            <a:xfrm>
              <a:off x="2998" y="2227"/>
              <a:ext cx="1778" cy="771"/>
            </a:xfrm>
            <a:prstGeom prst="ellipse">
              <a:avLst/>
            </a:prstGeom>
            <a:solidFill>
              <a:srgbClr val="FF9900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14" name="Oval 10"/>
            <p:cNvSpPr>
              <a:spLocks noChangeArrowheads="1"/>
            </p:cNvSpPr>
            <p:nvPr/>
          </p:nvSpPr>
          <p:spPr bwMode="auto">
            <a:xfrm>
              <a:off x="2998" y="2163"/>
              <a:ext cx="1778" cy="77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15" name="Oval 11"/>
            <p:cNvSpPr>
              <a:spLocks noChangeArrowheads="1"/>
            </p:cNvSpPr>
            <p:nvPr/>
          </p:nvSpPr>
          <p:spPr bwMode="auto">
            <a:xfrm>
              <a:off x="3362" y="2366"/>
              <a:ext cx="1050" cy="343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16" name="Text Box 12"/>
            <p:cNvSpPr txBox="1">
              <a:spLocks noChangeArrowheads="1"/>
            </p:cNvSpPr>
            <p:nvPr/>
          </p:nvSpPr>
          <p:spPr bwMode="auto">
            <a:xfrm>
              <a:off x="3726" y="2334"/>
              <a:ext cx="322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·</a:t>
              </a:r>
            </a:p>
          </p:txBody>
        </p:sp>
        <p:sp>
          <p:nvSpPr>
            <p:cNvPr id="584717" name="Line 13"/>
            <p:cNvSpPr>
              <a:spLocks noChangeShapeType="1"/>
            </p:cNvSpPr>
            <p:nvPr/>
          </p:nvSpPr>
          <p:spPr bwMode="auto">
            <a:xfrm flipV="1">
              <a:off x="3908" y="2441"/>
              <a:ext cx="461" cy="9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18" name="Oval 14"/>
            <p:cNvSpPr>
              <a:spLocks noChangeArrowheads="1"/>
            </p:cNvSpPr>
            <p:nvPr/>
          </p:nvSpPr>
          <p:spPr bwMode="auto">
            <a:xfrm>
              <a:off x="3287" y="2313"/>
              <a:ext cx="1200" cy="46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19" name="Oval 15"/>
            <p:cNvSpPr>
              <a:spLocks noChangeArrowheads="1"/>
            </p:cNvSpPr>
            <p:nvPr/>
          </p:nvSpPr>
          <p:spPr bwMode="auto">
            <a:xfrm>
              <a:off x="4358" y="2420"/>
              <a:ext cx="54" cy="5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20" name="Text Box 16"/>
            <p:cNvSpPr txBox="1">
              <a:spLocks noChangeArrowheads="1"/>
            </p:cNvSpPr>
            <p:nvPr/>
          </p:nvSpPr>
          <p:spPr bwMode="auto">
            <a:xfrm>
              <a:off x="3994" y="2428"/>
              <a:ext cx="257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r</a:t>
              </a:r>
            </a:p>
          </p:txBody>
        </p:sp>
        <p:sp>
          <p:nvSpPr>
            <p:cNvPr id="584721" name="Line 17"/>
            <p:cNvSpPr>
              <a:spLocks noChangeShapeType="1"/>
            </p:cNvSpPr>
            <p:nvPr/>
          </p:nvSpPr>
          <p:spPr bwMode="auto">
            <a:xfrm>
              <a:off x="4069" y="2548"/>
              <a:ext cx="13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22" name="Line 18"/>
            <p:cNvSpPr>
              <a:spLocks noChangeShapeType="1"/>
            </p:cNvSpPr>
            <p:nvPr/>
          </p:nvSpPr>
          <p:spPr bwMode="auto">
            <a:xfrm flipH="1" flipV="1">
              <a:off x="3969" y="2242"/>
              <a:ext cx="389" cy="18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23" name="Text Box 19"/>
            <p:cNvSpPr txBox="1">
              <a:spLocks noChangeArrowheads="1"/>
            </p:cNvSpPr>
            <p:nvPr/>
          </p:nvSpPr>
          <p:spPr bwMode="auto">
            <a:xfrm>
              <a:off x="4369" y="2163"/>
              <a:ext cx="503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m</a:t>
              </a:r>
              <a:endPara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724" name="Text Box 20"/>
            <p:cNvSpPr txBox="1">
              <a:spLocks noChangeArrowheads="1"/>
            </p:cNvSpPr>
            <p:nvPr/>
          </p:nvSpPr>
          <p:spPr bwMode="auto">
            <a:xfrm>
              <a:off x="4232" y="2818"/>
              <a:ext cx="1292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ω</a:t>
              </a:r>
              <a:r>
                <a:rPr kumimoji="1" lang="en-US" altLang="zh-CN" sz="3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=const.</a:t>
              </a:r>
            </a:p>
          </p:txBody>
        </p:sp>
        <p:sp>
          <p:nvSpPr>
            <p:cNvPr id="584725" name="Text Box 21"/>
            <p:cNvSpPr txBox="1">
              <a:spLocks noChangeArrowheads="1"/>
            </p:cNvSpPr>
            <p:nvPr/>
          </p:nvSpPr>
          <p:spPr bwMode="auto">
            <a:xfrm>
              <a:off x="3020" y="2281"/>
              <a:ext cx="611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S</a:t>
              </a:r>
              <a:r>
                <a:rPr kumimoji="1" lang="en-US" altLang="zh-CN" sz="3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′</a:t>
              </a:r>
            </a:p>
          </p:txBody>
        </p:sp>
        <p:sp>
          <p:nvSpPr>
            <p:cNvPr id="584726" name="Rectangle 22"/>
            <p:cNvSpPr>
              <a:spLocks noChangeArrowheads="1"/>
            </p:cNvSpPr>
            <p:nvPr/>
          </p:nvSpPr>
          <p:spPr bwMode="auto">
            <a:xfrm>
              <a:off x="3834" y="2998"/>
              <a:ext cx="76" cy="417"/>
            </a:xfrm>
            <a:prstGeom prst="rect">
              <a:avLst/>
            </a:prstGeom>
            <a:solidFill>
              <a:srgbClr val="FF99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27" name="Text Box 23"/>
            <p:cNvSpPr txBox="1">
              <a:spLocks noChangeArrowheads="1"/>
            </p:cNvSpPr>
            <p:nvPr/>
          </p:nvSpPr>
          <p:spPr bwMode="auto">
            <a:xfrm>
              <a:off x="2902" y="3076"/>
              <a:ext cx="503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S</a:t>
              </a:r>
              <a:endPara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728" name="Freeform 24"/>
            <p:cNvSpPr>
              <a:spLocks/>
            </p:cNvSpPr>
            <p:nvPr/>
          </p:nvSpPr>
          <p:spPr bwMode="auto">
            <a:xfrm rot="-21953573">
              <a:off x="4018" y="3042"/>
              <a:ext cx="300" cy="21"/>
            </a:xfrm>
            <a:custGeom>
              <a:avLst/>
              <a:gdLst>
                <a:gd name="T0" fmla="*/ 0 w 560"/>
                <a:gd name="T1" fmla="*/ 0 h 40"/>
                <a:gd name="T2" fmla="*/ 260 w 560"/>
                <a:gd name="T3" fmla="*/ 40 h 40"/>
                <a:gd name="T4" fmla="*/ 560 w 560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0" h="40">
                  <a:moveTo>
                    <a:pt x="0" y="0"/>
                  </a:moveTo>
                  <a:cubicBezTo>
                    <a:pt x="83" y="20"/>
                    <a:pt x="167" y="40"/>
                    <a:pt x="260" y="40"/>
                  </a:cubicBezTo>
                  <a:cubicBezTo>
                    <a:pt x="353" y="40"/>
                    <a:pt x="456" y="20"/>
                    <a:pt x="560" y="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arrow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4729" name="Text Box 25"/>
            <p:cNvSpPr txBox="1">
              <a:spLocks noChangeArrowheads="1"/>
            </p:cNvSpPr>
            <p:nvPr/>
          </p:nvSpPr>
          <p:spPr bwMode="auto">
            <a:xfrm>
              <a:off x="3662" y="2345"/>
              <a:ext cx="428" cy="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O</a:t>
              </a:r>
            </a:p>
          </p:txBody>
        </p:sp>
        <p:sp>
          <p:nvSpPr>
            <p:cNvPr id="584730" name="AutoShape 26"/>
            <p:cNvSpPr>
              <a:spLocks noChangeArrowheads="1"/>
            </p:cNvSpPr>
            <p:nvPr/>
          </p:nvSpPr>
          <p:spPr bwMode="auto">
            <a:xfrm flipH="1">
              <a:off x="2688" y="1872"/>
              <a:ext cx="1104" cy="264"/>
            </a:xfrm>
            <a:prstGeom prst="wedgeRoundRectCallout">
              <a:avLst>
                <a:gd name="adj1" fmla="val -68750"/>
                <a:gd name="adj2" fmla="val 128407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光滑凹槽</a:t>
              </a:r>
            </a:p>
          </p:txBody>
        </p:sp>
        <p:sp>
          <p:nvSpPr>
            <p:cNvPr id="584731" name="Text Box 27"/>
            <p:cNvSpPr txBox="1">
              <a:spLocks noChangeArrowheads="1"/>
            </p:cNvSpPr>
            <p:nvPr/>
          </p:nvSpPr>
          <p:spPr bwMode="auto">
            <a:xfrm>
              <a:off x="3830" y="2460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●</a:t>
              </a:r>
            </a:p>
          </p:txBody>
        </p:sp>
        <p:graphicFrame>
          <p:nvGraphicFramePr>
            <p:cNvPr id="584732" name="Object 28"/>
            <p:cNvGraphicFramePr>
              <a:graphicFrameLocks noChangeAspect="1"/>
            </p:cNvGraphicFramePr>
            <p:nvPr/>
          </p:nvGraphicFramePr>
          <p:xfrm>
            <a:off x="4032" y="2016"/>
            <a:ext cx="275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Equation" r:id="rId4" imgW="164880" imgH="177480" progId="Equation.3">
                    <p:embed/>
                  </p:oleObj>
                </mc:Choice>
                <mc:Fallback>
                  <p:oleObj name="Equation" r:id="rId4" imgW="164880" imgH="177480" progId="Equation.3">
                    <p:embed/>
                    <p:pic>
                      <p:nvPicPr>
                        <p:cNvPr id="584732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016"/>
                          <a:ext cx="275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4733" name="Object 29"/>
          <p:cNvGraphicFramePr>
            <a:graphicFrameLocks noChangeAspect="1"/>
          </p:cNvGraphicFramePr>
          <p:nvPr/>
        </p:nvGraphicFramePr>
        <p:xfrm>
          <a:off x="1600200" y="3962400"/>
          <a:ext cx="773113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公式" r:id="rId6" imgW="215640" imgH="190440" progId="Equation.3">
                  <p:embed/>
                </p:oleObj>
              </mc:Choice>
              <mc:Fallback>
                <p:oleObj name="公式" r:id="rId6" imgW="215640" imgH="190440" progId="Equation.3">
                  <p:embed/>
                  <p:pic>
                    <p:nvPicPr>
                      <p:cNvPr id="58473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962400"/>
                        <a:ext cx="773113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734" name="Text Box 30"/>
          <p:cNvSpPr txBox="1">
            <a:spLocks noChangeArrowheads="1"/>
          </p:cNvSpPr>
          <p:nvPr/>
        </p:nvSpPr>
        <p:spPr bwMode="auto">
          <a:xfrm>
            <a:off x="304800" y="2286000"/>
            <a:ext cx="441166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如图，质点</a:t>
            </a:r>
            <a:r>
              <a:rPr kumimoji="1" lang="en-US" altLang="zh-CN" sz="3200" b="1" i="1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m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在转动参考系（设为</a:t>
            </a:r>
            <a:r>
              <a:rPr kumimoji="1" lang="en-US" altLang="zh-CN" sz="3200" b="1" i="1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S</a:t>
            </a:r>
            <a:r>
              <a:rPr kumimoji="1" lang="en-US" altLang="zh-CN" sz="3200" b="1" i="1" u="none" strike="noStrike" kern="1200" cap="none" spc="0" normalizeH="0" baseline="3000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系）中沿一光滑凹槽运动，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速度为</a:t>
            </a:r>
            <a:endParaRPr kumimoji="1" lang="zh-CN" altLang="en-US" sz="3200" b="1" i="0" u="none" strike="noStrike" kern="120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584736" name="Text Box 32"/>
          <p:cNvSpPr txBox="1">
            <a:spLocks noChangeArrowheads="1"/>
          </p:cNvSpPr>
          <p:nvPr/>
        </p:nvSpPr>
        <p:spPr bwMode="auto">
          <a:xfrm>
            <a:off x="304800" y="1066800"/>
            <a:ext cx="769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我们以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特例推导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，然后给出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一般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表达式。</a:t>
            </a:r>
          </a:p>
        </p:txBody>
      </p:sp>
    </p:spTree>
    <p:extLst>
      <p:ext uri="{BB962C8B-B14F-4D97-AF65-F5344CB8AC3E}">
        <p14:creationId xmlns:p14="http://schemas.microsoft.com/office/powerpoint/2010/main" val="163509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84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4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4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84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4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706" grpId="0" build="p" autoUpdateAnimBg="0"/>
      <p:bldP spid="584734" grpId="0" build="p" autoUpdateAnimBg="0"/>
      <p:bldP spid="584736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078AFE-0F0B-4BB0-B466-8CD2E7B70463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0165" name="Text Box 37"/>
          <p:cNvSpPr txBox="1">
            <a:spLocks noChangeArrowheads="1"/>
          </p:cNvSpPr>
          <p:nvPr/>
        </p:nvSpPr>
        <p:spPr bwMode="auto">
          <a:xfrm>
            <a:off x="228600" y="2514600"/>
            <a:ext cx="40814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在惯性系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（地面）</a:t>
            </a:r>
            <a:r>
              <a: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S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：</a:t>
            </a:r>
          </a:p>
        </p:txBody>
      </p:sp>
      <p:graphicFrame>
        <p:nvGraphicFramePr>
          <p:cNvPr id="560166" name="Object 38"/>
          <p:cNvGraphicFramePr>
            <a:graphicFrameLocks noChangeAspect="1"/>
          </p:cNvGraphicFramePr>
          <p:nvPr/>
        </p:nvGraphicFramePr>
        <p:xfrm>
          <a:off x="1371600" y="3581400"/>
          <a:ext cx="258762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公式" r:id="rId3" imgW="1117440" imgH="444240" progId="Equation.3">
                  <p:embed/>
                </p:oleObj>
              </mc:Choice>
              <mc:Fallback>
                <p:oleObj name="公式" r:id="rId3" imgW="1117440" imgH="444240" progId="Equation.3">
                  <p:embed/>
                  <p:pic>
                    <p:nvPicPr>
                      <p:cNvPr id="560166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81400"/>
                        <a:ext cx="258762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67" name="Object 39"/>
          <p:cNvGraphicFramePr>
            <a:graphicFrameLocks noChangeAspect="1"/>
          </p:cNvGraphicFramePr>
          <p:nvPr/>
        </p:nvGraphicFramePr>
        <p:xfrm>
          <a:off x="4114800" y="3581400"/>
          <a:ext cx="40005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公式" r:id="rId5" imgW="1638000" imgH="431640" progId="Equation.3">
                  <p:embed/>
                </p:oleObj>
              </mc:Choice>
              <mc:Fallback>
                <p:oleObj name="公式" r:id="rId5" imgW="1638000" imgH="431640" progId="Equation.3">
                  <p:embed/>
                  <p:pic>
                    <p:nvPicPr>
                      <p:cNvPr id="56016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581400"/>
                        <a:ext cx="400050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68" name="Text Box 40"/>
          <p:cNvSpPr txBox="1">
            <a:spLocks noChangeArrowheads="1"/>
          </p:cNvSpPr>
          <p:nvPr/>
        </p:nvSpPr>
        <p:spPr bwMode="auto">
          <a:xfrm>
            <a:off x="228600" y="5105400"/>
            <a:ext cx="48974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在非惯性系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（圆盘）</a:t>
            </a:r>
            <a:r>
              <a: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S′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：</a:t>
            </a:r>
          </a:p>
        </p:txBody>
      </p:sp>
      <p:graphicFrame>
        <p:nvGraphicFramePr>
          <p:cNvPr id="560169" name="Object 41"/>
          <p:cNvGraphicFramePr>
            <a:graphicFrameLocks noChangeAspect="1"/>
          </p:cNvGraphicFramePr>
          <p:nvPr/>
        </p:nvGraphicFramePr>
        <p:xfrm>
          <a:off x="1295400" y="6037263"/>
          <a:ext cx="1447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公式" r:id="rId7" imgW="571320" imgH="177480" progId="Equation.3">
                  <p:embed/>
                </p:oleObj>
              </mc:Choice>
              <mc:Fallback>
                <p:oleObj name="公式" r:id="rId7" imgW="571320" imgH="177480" progId="Equation.3">
                  <p:embed/>
                  <p:pic>
                    <p:nvPicPr>
                      <p:cNvPr id="560169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6037263"/>
                        <a:ext cx="1447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0170" name="Group 42"/>
          <p:cNvGrpSpPr>
            <a:grpSpLocks/>
          </p:cNvGrpSpPr>
          <p:nvPr/>
        </p:nvGrpSpPr>
        <p:grpSpPr bwMode="auto">
          <a:xfrm>
            <a:off x="4800600" y="4800600"/>
            <a:ext cx="4227513" cy="1101725"/>
            <a:chOff x="626" y="3648"/>
            <a:chExt cx="2663" cy="694"/>
          </a:xfrm>
        </p:grpSpPr>
        <p:grpSp>
          <p:nvGrpSpPr>
            <p:cNvPr id="560171" name="Group 43"/>
            <p:cNvGrpSpPr>
              <a:grpSpLocks/>
            </p:cNvGrpSpPr>
            <p:nvPr/>
          </p:nvGrpSpPr>
          <p:grpSpPr bwMode="auto">
            <a:xfrm>
              <a:off x="626" y="3648"/>
              <a:ext cx="2287" cy="694"/>
              <a:chOff x="626" y="3648"/>
              <a:chExt cx="2287" cy="694"/>
            </a:xfrm>
          </p:grpSpPr>
          <p:graphicFrame>
            <p:nvGraphicFramePr>
              <p:cNvPr id="560172" name="Object 44"/>
              <p:cNvGraphicFramePr>
                <a:graphicFrameLocks noChangeAspect="1"/>
              </p:cNvGraphicFramePr>
              <p:nvPr/>
            </p:nvGraphicFramePr>
            <p:xfrm>
              <a:off x="2010" y="3648"/>
              <a:ext cx="903" cy="6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8" name="公式" r:id="rId9" imgW="558720" imgH="431640" progId="Equation.3">
                      <p:embed/>
                    </p:oleObj>
                  </mc:Choice>
                  <mc:Fallback>
                    <p:oleObj name="公式" r:id="rId9" imgW="558720" imgH="431640" progId="Equation.3">
                      <p:embed/>
                      <p:pic>
                        <p:nvPicPr>
                          <p:cNvPr id="560172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0" y="3648"/>
                            <a:ext cx="903" cy="6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33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60173" name="Text Box 45"/>
              <p:cNvSpPr txBox="1">
                <a:spLocks noChangeArrowheads="1"/>
              </p:cNvSpPr>
              <p:nvPr/>
            </p:nvSpPr>
            <p:spPr bwMode="auto">
              <a:xfrm>
                <a:off x="626" y="3807"/>
                <a:ext cx="1401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3200" b="1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rPr>
                  <a:t>向心加速度</a:t>
                </a:r>
              </a:p>
            </p:txBody>
          </p:sp>
        </p:grpSp>
        <p:sp>
          <p:nvSpPr>
            <p:cNvPr id="560174" name="Text Box 46"/>
            <p:cNvSpPr txBox="1">
              <a:spLocks noChangeArrowheads="1"/>
            </p:cNvSpPr>
            <p:nvPr/>
          </p:nvSpPr>
          <p:spPr bwMode="auto">
            <a:xfrm>
              <a:off x="2915" y="3813"/>
              <a:ext cx="37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，</a:t>
              </a:r>
            </a:p>
          </p:txBody>
        </p:sp>
      </p:grpSp>
      <p:grpSp>
        <p:nvGrpSpPr>
          <p:cNvPr id="560181" name="Group 53"/>
          <p:cNvGrpSpPr>
            <a:grpSpLocks/>
          </p:cNvGrpSpPr>
          <p:nvPr/>
        </p:nvGrpSpPr>
        <p:grpSpPr bwMode="auto">
          <a:xfrm>
            <a:off x="4641850" y="0"/>
            <a:ext cx="4502150" cy="3044825"/>
            <a:chOff x="2688" y="1872"/>
            <a:chExt cx="2836" cy="1918"/>
          </a:xfrm>
        </p:grpSpPr>
        <p:sp>
          <p:nvSpPr>
            <p:cNvPr id="560182" name="AutoShape 54" descr="新闻纸"/>
            <p:cNvSpPr>
              <a:spLocks noChangeArrowheads="1"/>
            </p:cNvSpPr>
            <p:nvPr/>
          </p:nvSpPr>
          <p:spPr bwMode="auto">
            <a:xfrm>
              <a:off x="2795" y="3137"/>
              <a:ext cx="2034" cy="653"/>
            </a:xfrm>
            <a:prstGeom prst="parallelogram">
              <a:avLst>
                <a:gd name="adj" fmla="val 77871"/>
              </a:avLst>
            </a:prstGeom>
            <a:blipFill dpi="0" rotWithShape="0">
              <a:blip r:embed="rId11"/>
              <a:srcRect/>
              <a:tile tx="0" ty="0" sx="100000" sy="100000" flip="none" algn="tl"/>
            </a:blip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83" name="Line 55"/>
            <p:cNvSpPr>
              <a:spLocks noChangeShapeType="1"/>
            </p:cNvSpPr>
            <p:nvPr/>
          </p:nvSpPr>
          <p:spPr bwMode="auto">
            <a:xfrm>
              <a:off x="3919" y="3405"/>
              <a:ext cx="0" cy="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84" name="Oval 56"/>
            <p:cNvSpPr>
              <a:spLocks noChangeArrowheads="1"/>
            </p:cNvSpPr>
            <p:nvPr/>
          </p:nvSpPr>
          <p:spPr bwMode="auto">
            <a:xfrm>
              <a:off x="3823" y="3362"/>
              <a:ext cx="96" cy="64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85" name="Line 57"/>
            <p:cNvSpPr>
              <a:spLocks noChangeShapeType="1"/>
            </p:cNvSpPr>
            <p:nvPr/>
          </p:nvSpPr>
          <p:spPr bwMode="auto">
            <a:xfrm>
              <a:off x="3823" y="3383"/>
              <a:ext cx="0" cy="9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86" name="Oval 58"/>
            <p:cNvSpPr>
              <a:spLocks noChangeArrowheads="1"/>
            </p:cNvSpPr>
            <p:nvPr/>
          </p:nvSpPr>
          <p:spPr bwMode="auto">
            <a:xfrm>
              <a:off x="3823" y="3426"/>
              <a:ext cx="96" cy="64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87" name="Oval 59"/>
            <p:cNvSpPr>
              <a:spLocks noChangeArrowheads="1"/>
            </p:cNvSpPr>
            <p:nvPr/>
          </p:nvSpPr>
          <p:spPr bwMode="auto">
            <a:xfrm>
              <a:off x="2998" y="2227"/>
              <a:ext cx="1778" cy="771"/>
            </a:xfrm>
            <a:prstGeom prst="ellipse">
              <a:avLst/>
            </a:prstGeom>
            <a:solidFill>
              <a:srgbClr val="FF9900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88" name="Oval 60"/>
            <p:cNvSpPr>
              <a:spLocks noChangeArrowheads="1"/>
            </p:cNvSpPr>
            <p:nvPr/>
          </p:nvSpPr>
          <p:spPr bwMode="auto">
            <a:xfrm>
              <a:off x="2998" y="2163"/>
              <a:ext cx="1778" cy="771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89" name="Oval 61"/>
            <p:cNvSpPr>
              <a:spLocks noChangeArrowheads="1"/>
            </p:cNvSpPr>
            <p:nvPr/>
          </p:nvSpPr>
          <p:spPr bwMode="auto">
            <a:xfrm>
              <a:off x="3362" y="2366"/>
              <a:ext cx="1050" cy="343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90" name="Text Box 62"/>
            <p:cNvSpPr txBox="1">
              <a:spLocks noChangeArrowheads="1"/>
            </p:cNvSpPr>
            <p:nvPr/>
          </p:nvSpPr>
          <p:spPr bwMode="auto">
            <a:xfrm>
              <a:off x="3726" y="2334"/>
              <a:ext cx="322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6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·</a:t>
              </a:r>
            </a:p>
          </p:txBody>
        </p:sp>
        <p:sp>
          <p:nvSpPr>
            <p:cNvPr id="560191" name="Line 63"/>
            <p:cNvSpPr>
              <a:spLocks noChangeShapeType="1"/>
            </p:cNvSpPr>
            <p:nvPr/>
          </p:nvSpPr>
          <p:spPr bwMode="auto">
            <a:xfrm flipV="1">
              <a:off x="3908" y="2441"/>
              <a:ext cx="461" cy="9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92" name="Oval 64"/>
            <p:cNvSpPr>
              <a:spLocks noChangeArrowheads="1"/>
            </p:cNvSpPr>
            <p:nvPr/>
          </p:nvSpPr>
          <p:spPr bwMode="auto">
            <a:xfrm>
              <a:off x="3287" y="2313"/>
              <a:ext cx="1200" cy="460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93" name="Oval 65"/>
            <p:cNvSpPr>
              <a:spLocks noChangeArrowheads="1"/>
            </p:cNvSpPr>
            <p:nvPr/>
          </p:nvSpPr>
          <p:spPr bwMode="auto">
            <a:xfrm>
              <a:off x="4358" y="2420"/>
              <a:ext cx="54" cy="5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94" name="Text Box 66"/>
            <p:cNvSpPr txBox="1">
              <a:spLocks noChangeArrowheads="1"/>
            </p:cNvSpPr>
            <p:nvPr/>
          </p:nvSpPr>
          <p:spPr bwMode="auto">
            <a:xfrm>
              <a:off x="3994" y="2428"/>
              <a:ext cx="257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r</a:t>
              </a:r>
            </a:p>
          </p:txBody>
        </p:sp>
        <p:sp>
          <p:nvSpPr>
            <p:cNvPr id="560195" name="Line 67"/>
            <p:cNvSpPr>
              <a:spLocks noChangeShapeType="1"/>
            </p:cNvSpPr>
            <p:nvPr/>
          </p:nvSpPr>
          <p:spPr bwMode="auto">
            <a:xfrm>
              <a:off x="4069" y="2548"/>
              <a:ext cx="13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96" name="Line 68"/>
            <p:cNvSpPr>
              <a:spLocks noChangeShapeType="1"/>
            </p:cNvSpPr>
            <p:nvPr/>
          </p:nvSpPr>
          <p:spPr bwMode="auto">
            <a:xfrm flipH="1" flipV="1">
              <a:off x="3969" y="2242"/>
              <a:ext cx="389" cy="18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197" name="Text Box 69"/>
            <p:cNvSpPr txBox="1">
              <a:spLocks noChangeArrowheads="1"/>
            </p:cNvSpPr>
            <p:nvPr/>
          </p:nvSpPr>
          <p:spPr bwMode="auto">
            <a:xfrm>
              <a:off x="4369" y="2163"/>
              <a:ext cx="503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m</a:t>
              </a:r>
              <a:endPara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60198" name="Text Box 70"/>
            <p:cNvSpPr txBox="1">
              <a:spLocks noChangeArrowheads="1"/>
            </p:cNvSpPr>
            <p:nvPr/>
          </p:nvSpPr>
          <p:spPr bwMode="auto">
            <a:xfrm>
              <a:off x="4232" y="2818"/>
              <a:ext cx="1292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ω</a:t>
              </a:r>
              <a:r>
                <a:rPr kumimoji="1" lang="en-US" altLang="zh-CN" sz="3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=const.</a:t>
              </a:r>
            </a:p>
          </p:txBody>
        </p:sp>
        <p:sp>
          <p:nvSpPr>
            <p:cNvPr id="560199" name="Text Box 71"/>
            <p:cNvSpPr txBox="1">
              <a:spLocks noChangeArrowheads="1"/>
            </p:cNvSpPr>
            <p:nvPr/>
          </p:nvSpPr>
          <p:spPr bwMode="auto">
            <a:xfrm>
              <a:off x="3020" y="2281"/>
              <a:ext cx="611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S</a:t>
              </a:r>
              <a:r>
                <a:rPr kumimoji="1" lang="en-US" altLang="zh-CN" sz="3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′</a:t>
              </a:r>
            </a:p>
          </p:txBody>
        </p:sp>
        <p:sp>
          <p:nvSpPr>
            <p:cNvPr id="560200" name="Rectangle 72"/>
            <p:cNvSpPr>
              <a:spLocks noChangeArrowheads="1"/>
            </p:cNvSpPr>
            <p:nvPr/>
          </p:nvSpPr>
          <p:spPr bwMode="auto">
            <a:xfrm>
              <a:off x="3834" y="2998"/>
              <a:ext cx="76" cy="417"/>
            </a:xfrm>
            <a:prstGeom prst="rect">
              <a:avLst/>
            </a:prstGeom>
            <a:solidFill>
              <a:srgbClr val="FF99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201" name="Text Box 73"/>
            <p:cNvSpPr txBox="1">
              <a:spLocks noChangeArrowheads="1"/>
            </p:cNvSpPr>
            <p:nvPr/>
          </p:nvSpPr>
          <p:spPr bwMode="auto">
            <a:xfrm>
              <a:off x="2902" y="3076"/>
              <a:ext cx="503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200" b="1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S</a:t>
              </a:r>
              <a:endPara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60202" name="Freeform 74"/>
            <p:cNvSpPr>
              <a:spLocks/>
            </p:cNvSpPr>
            <p:nvPr/>
          </p:nvSpPr>
          <p:spPr bwMode="auto">
            <a:xfrm rot="-21953573">
              <a:off x="4018" y="3042"/>
              <a:ext cx="300" cy="21"/>
            </a:xfrm>
            <a:custGeom>
              <a:avLst/>
              <a:gdLst>
                <a:gd name="T0" fmla="*/ 0 w 560"/>
                <a:gd name="T1" fmla="*/ 0 h 40"/>
                <a:gd name="T2" fmla="*/ 260 w 560"/>
                <a:gd name="T3" fmla="*/ 40 h 40"/>
                <a:gd name="T4" fmla="*/ 560 w 560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0" h="40">
                  <a:moveTo>
                    <a:pt x="0" y="0"/>
                  </a:moveTo>
                  <a:cubicBezTo>
                    <a:pt x="83" y="20"/>
                    <a:pt x="167" y="40"/>
                    <a:pt x="260" y="40"/>
                  </a:cubicBezTo>
                  <a:cubicBezTo>
                    <a:pt x="353" y="40"/>
                    <a:pt x="456" y="20"/>
                    <a:pt x="560" y="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arrow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0203" name="Text Box 75"/>
            <p:cNvSpPr txBox="1">
              <a:spLocks noChangeArrowheads="1"/>
            </p:cNvSpPr>
            <p:nvPr/>
          </p:nvSpPr>
          <p:spPr bwMode="auto">
            <a:xfrm>
              <a:off x="3662" y="2345"/>
              <a:ext cx="428" cy="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1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O</a:t>
              </a:r>
            </a:p>
          </p:txBody>
        </p:sp>
        <p:sp>
          <p:nvSpPr>
            <p:cNvPr id="560204" name="AutoShape 76"/>
            <p:cNvSpPr>
              <a:spLocks noChangeArrowheads="1"/>
            </p:cNvSpPr>
            <p:nvPr/>
          </p:nvSpPr>
          <p:spPr bwMode="auto">
            <a:xfrm flipH="1">
              <a:off x="2688" y="1872"/>
              <a:ext cx="1104" cy="264"/>
            </a:xfrm>
            <a:prstGeom prst="wedgeRoundRectCallout">
              <a:avLst>
                <a:gd name="adj1" fmla="val -68750"/>
                <a:gd name="adj2" fmla="val 128407"/>
                <a:gd name="adj3" fmla="val 16667"/>
              </a:avLst>
            </a:prstGeom>
            <a:solidFill>
              <a:srgbClr val="FFFFFF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光滑凹槽</a:t>
              </a:r>
            </a:p>
          </p:txBody>
        </p:sp>
        <p:sp>
          <p:nvSpPr>
            <p:cNvPr id="560205" name="Text Box 77"/>
            <p:cNvSpPr txBox="1">
              <a:spLocks noChangeArrowheads="1"/>
            </p:cNvSpPr>
            <p:nvPr/>
          </p:nvSpPr>
          <p:spPr bwMode="auto">
            <a:xfrm>
              <a:off x="3830" y="2460"/>
              <a:ext cx="19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●</a:t>
              </a:r>
            </a:p>
          </p:txBody>
        </p:sp>
        <p:graphicFrame>
          <p:nvGraphicFramePr>
            <p:cNvPr id="560206" name="Object 78"/>
            <p:cNvGraphicFramePr>
              <a:graphicFrameLocks noChangeAspect="1"/>
            </p:cNvGraphicFramePr>
            <p:nvPr/>
          </p:nvGraphicFramePr>
          <p:xfrm>
            <a:off x="4032" y="2016"/>
            <a:ext cx="275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" name="Equation" r:id="rId12" imgW="164880" imgH="177480" progId="Equation.3">
                    <p:embed/>
                  </p:oleObj>
                </mc:Choice>
                <mc:Fallback>
                  <p:oleObj name="Equation" r:id="rId12" imgW="164880" imgH="177480" progId="Equation.3">
                    <p:embed/>
                    <p:pic>
                      <p:nvPicPr>
                        <p:cNvPr id="560206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016"/>
                          <a:ext cx="275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0207" name="Oval 79"/>
          <p:cNvSpPr>
            <a:spLocks noChangeArrowheads="1"/>
          </p:cNvSpPr>
          <p:nvPr/>
        </p:nvSpPr>
        <p:spPr bwMode="auto">
          <a:xfrm>
            <a:off x="4800600" y="3505200"/>
            <a:ext cx="533400" cy="1143000"/>
          </a:xfrm>
          <a:prstGeom prst="ellipse">
            <a:avLst/>
          </a:prstGeom>
          <a:noFill/>
          <a:ln w="25400">
            <a:solidFill>
              <a:srgbClr val="FF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0208" name="Oval 80"/>
          <p:cNvSpPr>
            <a:spLocks noChangeArrowheads="1"/>
          </p:cNvSpPr>
          <p:nvPr/>
        </p:nvSpPr>
        <p:spPr bwMode="auto">
          <a:xfrm>
            <a:off x="7315200" y="4724400"/>
            <a:ext cx="1371600" cy="1143000"/>
          </a:xfrm>
          <a:prstGeom prst="ellipse">
            <a:avLst/>
          </a:prstGeom>
          <a:noFill/>
          <a:ln w="25400">
            <a:solidFill>
              <a:srgbClr val="FF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0209" name="Freeform 81"/>
          <p:cNvSpPr>
            <a:spLocks/>
          </p:cNvSpPr>
          <p:nvPr/>
        </p:nvSpPr>
        <p:spPr bwMode="auto">
          <a:xfrm>
            <a:off x="5334000" y="4343400"/>
            <a:ext cx="2178050" cy="481013"/>
          </a:xfrm>
          <a:custGeom>
            <a:avLst/>
            <a:gdLst>
              <a:gd name="T0" fmla="*/ 0 w 1372"/>
              <a:gd name="T1" fmla="*/ 0 h 303"/>
              <a:gd name="T2" fmla="*/ 91 w 1372"/>
              <a:gd name="T3" fmla="*/ 38 h 303"/>
              <a:gd name="T4" fmla="*/ 250 w 1372"/>
              <a:gd name="T5" fmla="*/ 45 h 303"/>
              <a:gd name="T6" fmla="*/ 409 w 1372"/>
              <a:gd name="T7" fmla="*/ 83 h 303"/>
              <a:gd name="T8" fmla="*/ 470 w 1372"/>
              <a:gd name="T9" fmla="*/ 129 h 303"/>
              <a:gd name="T10" fmla="*/ 568 w 1372"/>
              <a:gd name="T11" fmla="*/ 159 h 303"/>
              <a:gd name="T12" fmla="*/ 667 w 1372"/>
              <a:gd name="T13" fmla="*/ 129 h 303"/>
              <a:gd name="T14" fmla="*/ 758 w 1372"/>
              <a:gd name="T15" fmla="*/ 159 h 303"/>
              <a:gd name="T16" fmla="*/ 924 w 1372"/>
              <a:gd name="T17" fmla="*/ 152 h 303"/>
              <a:gd name="T18" fmla="*/ 962 w 1372"/>
              <a:gd name="T19" fmla="*/ 182 h 303"/>
              <a:gd name="T20" fmla="*/ 1000 w 1372"/>
              <a:gd name="T21" fmla="*/ 220 h 303"/>
              <a:gd name="T22" fmla="*/ 1046 w 1372"/>
              <a:gd name="T23" fmla="*/ 235 h 303"/>
              <a:gd name="T24" fmla="*/ 1175 w 1372"/>
              <a:gd name="T25" fmla="*/ 250 h 303"/>
              <a:gd name="T26" fmla="*/ 1273 w 1372"/>
              <a:gd name="T27" fmla="*/ 250 h 303"/>
              <a:gd name="T28" fmla="*/ 1288 w 1372"/>
              <a:gd name="T29" fmla="*/ 273 h 303"/>
              <a:gd name="T30" fmla="*/ 1334 w 1372"/>
              <a:gd name="T31" fmla="*/ 303 h 303"/>
              <a:gd name="T32" fmla="*/ 1356 w 1372"/>
              <a:gd name="T33" fmla="*/ 288 h 303"/>
              <a:gd name="T34" fmla="*/ 1372 w 1372"/>
              <a:gd name="T35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72" h="303">
                <a:moveTo>
                  <a:pt x="0" y="0"/>
                </a:moveTo>
                <a:cubicBezTo>
                  <a:pt x="20" y="7"/>
                  <a:pt x="69" y="36"/>
                  <a:pt x="91" y="38"/>
                </a:cubicBezTo>
                <a:cubicBezTo>
                  <a:pt x="144" y="42"/>
                  <a:pt x="197" y="43"/>
                  <a:pt x="250" y="45"/>
                </a:cubicBezTo>
                <a:cubicBezTo>
                  <a:pt x="289" y="86"/>
                  <a:pt x="359" y="79"/>
                  <a:pt x="409" y="83"/>
                </a:cubicBezTo>
                <a:cubicBezTo>
                  <a:pt x="436" y="112"/>
                  <a:pt x="428" y="118"/>
                  <a:pt x="470" y="129"/>
                </a:cubicBezTo>
                <a:cubicBezTo>
                  <a:pt x="499" y="173"/>
                  <a:pt x="516" y="167"/>
                  <a:pt x="568" y="159"/>
                </a:cubicBezTo>
                <a:cubicBezTo>
                  <a:pt x="602" y="149"/>
                  <a:pt x="634" y="142"/>
                  <a:pt x="667" y="129"/>
                </a:cubicBezTo>
                <a:cubicBezTo>
                  <a:pt x="745" y="139"/>
                  <a:pt x="703" y="142"/>
                  <a:pt x="758" y="159"/>
                </a:cubicBezTo>
                <a:cubicBezTo>
                  <a:pt x="824" y="153"/>
                  <a:pt x="860" y="143"/>
                  <a:pt x="924" y="152"/>
                </a:cubicBezTo>
                <a:cubicBezTo>
                  <a:pt x="956" y="196"/>
                  <a:pt x="922" y="158"/>
                  <a:pt x="962" y="182"/>
                </a:cubicBezTo>
                <a:cubicBezTo>
                  <a:pt x="972" y="188"/>
                  <a:pt x="992" y="215"/>
                  <a:pt x="1000" y="220"/>
                </a:cubicBezTo>
                <a:cubicBezTo>
                  <a:pt x="1013" y="229"/>
                  <a:pt x="1031" y="230"/>
                  <a:pt x="1046" y="235"/>
                </a:cubicBezTo>
                <a:cubicBezTo>
                  <a:pt x="1096" y="217"/>
                  <a:pt x="1130" y="221"/>
                  <a:pt x="1175" y="250"/>
                </a:cubicBezTo>
                <a:cubicBezTo>
                  <a:pt x="1211" y="243"/>
                  <a:pt x="1235" y="235"/>
                  <a:pt x="1273" y="250"/>
                </a:cubicBezTo>
                <a:cubicBezTo>
                  <a:pt x="1282" y="253"/>
                  <a:pt x="1282" y="266"/>
                  <a:pt x="1288" y="273"/>
                </a:cubicBezTo>
                <a:cubicBezTo>
                  <a:pt x="1310" y="300"/>
                  <a:pt x="1306" y="294"/>
                  <a:pt x="1334" y="303"/>
                </a:cubicBezTo>
                <a:cubicBezTo>
                  <a:pt x="1341" y="298"/>
                  <a:pt x="1347" y="288"/>
                  <a:pt x="1356" y="288"/>
                </a:cubicBezTo>
                <a:cubicBezTo>
                  <a:pt x="1363" y="288"/>
                  <a:pt x="1372" y="303"/>
                  <a:pt x="1372" y="303"/>
                </a:cubicBezTo>
              </a:path>
            </a:pathLst>
          </a:custGeom>
          <a:noFill/>
          <a:ln w="25400" cap="flat" cmpd="sng">
            <a:solidFill>
              <a:srgbClr val="FF66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49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0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0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0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0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0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0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0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60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60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65" grpId="0" autoUpdateAnimBg="0"/>
      <p:bldP spid="56016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595834-D6C2-424B-9379-BA8CF47AD522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61154" name="Object 2"/>
          <p:cNvGraphicFramePr>
            <a:graphicFrameLocks noChangeAspect="1"/>
          </p:cNvGraphicFramePr>
          <p:nvPr/>
        </p:nvGraphicFramePr>
        <p:xfrm>
          <a:off x="1676400" y="609600"/>
          <a:ext cx="457200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公式" r:id="rId3" imgW="1803240" imgH="431640" progId="Equation.3">
                  <p:embed/>
                </p:oleObj>
              </mc:Choice>
              <mc:Fallback>
                <p:oleObj name="公式" r:id="rId3" imgW="1803240" imgH="431640" progId="Equation.3">
                  <p:embed/>
                  <p:pic>
                    <p:nvPicPr>
                      <p:cNvPr id="5611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609600"/>
                        <a:ext cx="4572000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57" name="Object 5"/>
          <p:cNvGraphicFramePr>
            <a:graphicFrameLocks noChangeAspect="1"/>
          </p:cNvGraphicFramePr>
          <p:nvPr/>
        </p:nvGraphicFramePr>
        <p:xfrm>
          <a:off x="1676400" y="2438400"/>
          <a:ext cx="484505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公式" r:id="rId5" imgW="1803240" imgH="431640" progId="Equation.3">
                  <p:embed/>
                </p:oleObj>
              </mc:Choice>
              <mc:Fallback>
                <p:oleObj name="公式" r:id="rId5" imgW="1803240" imgH="431640" progId="Equation.3">
                  <p:embed/>
                  <p:pic>
                    <p:nvPicPr>
                      <p:cNvPr id="5611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438400"/>
                        <a:ext cx="484505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99" name="Text Box 47"/>
          <p:cNvSpPr txBox="1">
            <a:spLocks noChangeArrowheads="1"/>
          </p:cNvSpPr>
          <p:nvPr/>
        </p:nvSpPr>
        <p:spPr bwMode="auto">
          <a:xfrm>
            <a:off x="152400" y="1676400"/>
            <a:ext cx="716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转换到非惯性系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（圆盘）</a:t>
            </a:r>
            <a:r>
              <a: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S′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中使用：</a:t>
            </a:r>
          </a:p>
        </p:txBody>
      </p:sp>
      <p:sp>
        <p:nvSpPr>
          <p:cNvPr id="561200" name="Text Box 48"/>
          <p:cNvSpPr txBox="1">
            <a:spLocks noChangeArrowheads="1"/>
          </p:cNvSpPr>
          <p:nvPr/>
        </p:nvSpPr>
        <p:spPr bwMode="auto">
          <a:xfrm>
            <a:off x="152400" y="228600"/>
            <a:ext cx="792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将惯性系（地面</a:t>
            </a:r>
            <a:r>
              <a: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S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）中的牛二定律式</a:t>
            </a:r>
          </a:p>
        </p:txBody>
      </p:sp>
      <p:graphicFrame>
        <p:nvGraphicFramePr>
          <p:cNvPr id="561202" name="Object 50"/>
          <p:cNvGraphicFramePr>
            <a:graphicFrameLocks noChangeAspect="1"/>
          </p:cNvGraphicFramePr>
          <p:nvPr/>
        </p:nvGraphicFramePr>
        <p:xfrm>
          <a:off x="1600200" y="4995863"/>
          <a:ext cx="12192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7" imgW="380880" imgH="203040" progId="Equation.3">
                  <p:embed/>
                </p:oleObj>
              </mc:Choice>
              <mc:Fallback>
                <p:oleObj name="Equation" r:id="rId7" imgW="380880" imgH="203040" progId="Equation.3">
                  <p:embed/>
                  <p:pic>
                    <p:nvPicPr>
                      <p:cNvPr id="561202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995863"/>
                        <a:ext cx="1219200" cy="5270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203" name="Text Box 51"/>
          <p:cNvSpPr txBox="1">
            <a:spLocks noChangeArrowheads="1"/>
          </p:cNvSpPr>
          <p:nvPr/>
        </p:nvSpPr>
        <p:spPr bwMode="auto">
          <a:xfrm>
            <a:off x="304800" y="4953000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分</a:t>
            </a: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析：</a:t>
            </a:r>
          </a:p>
        </p:txBody>
      </p:sp>
      <p:sp>
        <p:nvSpPr>
          <p:cNvPr id="561204" name="Text Box 52"/>
          <p:cNvSpPr txBox="1">
            <a:spLocks noChangeArrowheads="1"/>
          </p:cNvSpPr>
          <p:nvPr/>
        </p:nvSpPr>
        <p:spPr bwMode="auto">
          <a:xfrm>
            <a:off x="3352800" y="4953000"/>
            <a:ext cx="3124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---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惯性离心力</a:t>
            </a:r>
          </a:p>
        </p:txBody>
      </p:sp>
      <p:graphicFrame>
        <p:nvGraphicFramePr>
          <p:cNvPr id="561205" name="Object 53"/>
          <p:cNvGraphicFramePr>
            <a:graphicFrameLocks noChangeAspect="1"/>
          </p:cNvGraphicFramePr>
          <p:nvPr/>
        </p:nvGraphicFramePr>
        <p:xfrm>
          <a:off x="1524000" y="5791200"/>
          <a:ext cx="1295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9" imgW="469800" imgH="177480" progId="Equation.3">
                  <p:embed/>
                </p:oleObj>
              </mc:Choice>
              <mc:Fallback>
                <p:oleObj name="Equation" r:id="rId9" imgW="469800" imgH="177480" progId="Equation.3">
                  <p:embed/>
                  <p:pic>
                    <p:nvPicPr>
                      <p:cNvPr id="561205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791200"/>
                        <a:ext cx="1295400" cy="4905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206" name="Text Box 54"/>
          <p:cNvSpPr txBox="1">
            <a:spLocks noChangeArrowheads="1"/>
          </p:cNvSpPr>
          <p:nvPr/>
        </p:nvSpPr>
        <p:spPr bwMode="auto">
          <a:xfrm>
            <a:off x="3429000" y="5715000"/>
            <a:ext cx="3276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----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科里奥利力</a:t>
            </a:r>
          </a:p>
        </p:txBody>
      </p:sp>
      <p:sp>
        <p:nvSpPr>
          <p:cNvPr id="561208" name="Line 56"/>
          <p:cNvSpPr>
            <a:spLocks noChangeShapeType="1"/>
          </p:cNvSpPr>
          <p:nvPr/>
        </p:nvSpPr>
        <p:spPr bwMode="auto">
          <a:xfrm>
            <a:off x="2362200" y="3352800"/>
            <a:ext cx="2438400" cy="0"/>
          </a:xfrm>
          <a:prstGeom prst="line">
            <a:avLst/>
          </a:prstGeom>
          <a:noFill/>
          <a:ln w="25400">
            <a:solidFill>
              <a:srgbClr val="FF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1209" name="Text Box 57"/>
          <p:cNvSpPr txBox="1">
            <a:spLocks noChangeArrowheads="1"/>
          </p:cNvSpPr>
          <p:nvPr/>
        </p:nvSpPr>
        <p:spPr bwMode="auto">
          <a:xfrm>
            <a:off x="2895600" y="3429000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惯性力</a:t>
            </a:r>
          </a:p>
        </p:txBody>
      </p:sp>
    </p:spTree>
    <p:extLst>
      <p:ext uri="{BB962C8B-B14F-4D97-AF65-F5344CB8AC3E}">
        <p14:creationId xmlns:p14="http://schemas.microsoft.com/office/powerpoint/2010/main" val="231951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6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6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6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6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6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6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99" grpId="0" autoUpdateAnimBg="0"/>
      <p:bldP spid="561203" grpId="0" autoUpdateAnimBg="0"/>
      <p:bldP spid="561204" grpId="0" autoUpdateAnimBg="0"/>
      <p:bldP spid="561206" grpId="0" autoUpdateAnimBg="0"/>
      <p:bldP spid="561209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571C11-A21A-4E49-9803-89055B1FC979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552975" name="Object 15"/>
          <p:cNvGraphicFramePr>
            <a:graphicFrameLocks noChangeAspect="1"/>
          </p:cNvGraphicFramePr>
          <p:nvPr/>
        </p:nvGraphicFramePr>
        <p:xfrm>
          <a:off x="2362200" y="5486400"/>
          <a:ext cx="28194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公式" r:id="rId3" imgW="888840" imgH="253800" progId="Equation.3">
                  <p:embed/>
                </p:oleObj>
              </mc:Choice>
              <mc:Fallback>
                <p:oleObj name="公式" r:id="rId3" imgW="888840" imgH="253800" progId="Equation.3">
                  <p:embed/>
                  <p:pic>
                    <p:nvPicPr>
                      <p:cNvPr id="55297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486400"/>
                        <a:ext cx="2819400" cy="7064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505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2976" name="Group 16"/>
          <p:cNvGrpSpPr>
            <a:grpSpLocks/>
          </p:cNvGrpSpPr>
          <p:nvPr/>
        </p:nvGrpSpPr>
        <p:grpSpPr bwMode="auto">
          <a:xfrm>
            <a:off x="7010400" y="5029200"/>
            <a:ext cx="544513" cy="930275"/>
            <a:chOff x="4704" y="2976"/>
            <a:chExt cx="343" cy="586"/>
          </a:xfrm>
        </p:grpSpPr>
        <p:sp>
          <p:nvSpPr>
            <p:cNvPr id="552977" name="Oval 17"/>
            <p:cNvSpPr>
              <a:spLocks noChangeArrowheads="1"/>
            </p:cNvSpPr>
            <p:nvPr/>
          </p:nvSpPr>
          <p:spPr bwMode="auto">
            <a:xfrm>
              <a:off x="4704" y="3312"/>
              <a:ext cx="240" cy="2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52978" name="Object 18"/>
            <p:cNvGraphicFramePr>
              <a:graphicFrameLocks noChangeAspect="1"/>
            </p:cNvGraphicFramePr>
            <p:nvPr/>
          </p:nvGraphicFramePr>
          <p:xfrm>
            <a:off x="4752" y="2976"/>
            <a:ext cx="295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3" name="公式" r:id="rId5" imgW="152280" imgH="177480" progId="Equation.3">
                    <p:embed/>
                  </p:oleObj>
                </mc:Choice>
                <mc:Fallback>
                  <p:oleObj name="公式" r:id="rId5" imgW="152280" imgH="177480" progId="Equation.3">
                    <p:embed/>
                    <p:pic>
                      <p:nvPicPr>
                        <p:cNvPr id="552978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2976"/>
                          <a:ext cx="295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2979" name="Oval 19"/>
            <p:cNvSpPr>
              <a:spLocks noChangeArrowheads="1"/>
            </p:cNvSpPr>
            <p:nvPr/>
          </p:nvSpPr>
          <p:spPr bwMode="auto">
            <a:xfrm>
              <a:off x="4800" y="340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2980" name="Group 20"/>
          <p:cNvGrpSpPr>
            <a:grpSpLocks/>
          </p:cNvGrpSpPr>
          <p:nvPr/>
        </p:nvGrpSpPr>
        <p:grpSpPr bwMode="auto">
          <a:xfrm>
            <a:off x="7239000" y="5334000"/>
            <a:ext cx="1112838" cy="457200"/>
            <a:chOff x="3696" y="3072"/>
            <a:chExt cx="701" cy="288"/>
          </a:xfrm>
        </p:grpSpPr>
        <p:sp>
          <p:nvSpPr>
            <p:cNvPr id="552981" name="Line 21"/>
            <p:cNvSpPr>
              <a:spLocks noChangeShapeType="1"/>
            </p:cNvSpPr>
            <p:nvPr/>
          </p:nvSpPr>
          <p:spPr bwMode="auto">
            <a:xfrm>
              <a:off x="3696" y="3312"/>
              <a:ext cx="432" cy="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52982" name="Object 22"/>
            <p:cNvGraphicFramePr>
              <a:graphicFrameLocks noChangeAspect="1"/>
            </p:cNvGraphicFramePr>
            <p:nvPr/>
          </p:nvGraphicFramePr>
          <p:xfrm>
            <a:off x="4128" y="3072"/>
            <a:ext cx="26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4" name="Equation" r:id="rId7" imgW="164880" imgH="177480" progId="Equation.3">
                    <p:embed/>
                  </p:oleObj>
                </mc:Choice>
                <mc:Fallback>
                  <p:oleObj name="Equation" r:id="rId7" imgW="164880" imgH="177480" progId="Equation.3">
                    <p:embed/>
                    <p:pic>
                      <p:nvPicPr>
                        <p:cNvPr id="552982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3072"/>
                          <a:ext cx="26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2983" name="Group 23"/>
          <p:cNvGrpSpPr>
            <a:grpSpLocks/>
          </p:cNvGrpSpPr>
          <p:nvPr/>
        </p:nvGrpSpPr>
        <p:grpSpPr bwMode="auto">
          <a:xfrm>
            <a:off x="6705600" y="5791200"/>
            <a:ext cx="533400" cy="874713"/>
            <a:chOff x="4464" y="3456"/>
            <a:chExt cx="336" cy="551"/>
          </a:xfrm>
        </p:grpSpPr>
        <p:sp>
          <p:nvSpPr>
            <p:cNvPr id="552984" name="Line 24"/>
            <p:cNvSpPr>
              <a:spLocks noChangeShapeType="1"/>
            </p:cNvSpPr>
            <p:nvPr/>
          </p:nvSpPr>
          <p:spPr bwMode="auto">
            <a:xfrm>
              <a:off x="4800" y="3456"/>
              <a:ext cx="0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552985" name="Object 25"/>
            <p:cNvGraphicFramePr>
              <a:graphicFrameLocks noChangeAspect="1"/>
            </p:cNvGraphicFramePr>
            <p:nvPr/>
          </p:nvGraphicFramePr>
          <p:xfrm>
            <a:off x="4464" y="3530"/>
            <a:ext cx="288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5" name="公式" r:id="rId9" imgW="164880" imgH="253800" progId="Equation.3">
                    <p:embed/>
                  </p:oleObj>
                </mc:Choice>
                <mc:Fallback>
                  <p:oleObj name="公式" r:id="rId9" imgW="164880" imgH="253800" progId="Equation.3">
                    <p:embed/>
                    <p:pic>
                      <p:nvPicPr>
                        <p:cNvPr id="552985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3530"/>
                          <a:ext cx="288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2997" name="Text Box 37"/>
          <p:cNvSpPr txBox="1">
            <a:spLocks noChangeArrowheads="1"/>
          </p:cNvSpPr>
          <p:nvPr/>
        </p:nvSpPr>
        <p:spPr bwMode="auto">
          <a:xfrm>
            <a:off x="304800" y="1371600"/>
            <a:ext cx="6248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推广到一般表示式：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首先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引入角速度矢量</a:t>
            </a:r>
          </a:p>
        </p:txBody>
      </p:sp>
      <p:sp>
        <p:nvSpPr>
          <p:cNvPr id="552999" name="Text Box 39"/>
          <p:cNvSpPr txBox="1">
            <a:spLocks noChangeArrowheads="1"/>
          </p:cNvSpPr>
          <p:nvPr/>
        </p:nvSpPr>
        <p:spPr bwMode="auto">
          <a:xfrm>
            <a:off x="381000" y="5486400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科氏力：</a:t>
            </a:r>
          </a:p>
        </p:txBody>
      </p:sp>
      <p:grpSp>
        <p:nvGrpSpPr>
          <p:cNvPr id="553001" name="Group 41"/>
          <p:cNvGrpSpPr>
            <a:grpSpLocks/>
          </p:cNvGrpSpPr>
          <p:nvPr/>
        </p:nvGrpSpPr>
        <p:grpSpPr bwMode="auto">
          <a:xfrm>
            <a:off x="0" y="228600"/>
            <a:ext cx="9144000" cy="1081088"/>
            <a:chOff x="336" y="144"/>
            <a:chExt cx="5232" cy="681"/>
          </a:xfrm>
        </p:grpSpPr>
        <p:graphicFrame>
          <p:nvGraphicFramePr>
            <p:cNvPr id="552991" name="Object 31"/>
            <p:cNvGraphicFramePr>
              <a:graphicFrameLocks noChangeAspect="1"/>
            </p:cNvGraphicFramePr>
            <p:nvPr/>
          </p:nvGraphicFramePr>
          <p:xfrm>
            <a:off x="336" y="144"/>
            <a:ext cx="2640" cy="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6" name="公式" r:id="rId11" imgW="1803240" imgH="431640" progId="Equation.3">
                    <p:embed/>
                  </p:oleObj>
                </mc:Choice>
                <mc:Fallback>
                  <p:oleObj name="公式" r:id="rId11" imgW="1803240" imgH="431640" progId="Equation.3">
                    <p:embed/>
                    <p:pic>
                      <p:nvPicPr>
                        <p:cNvPr id="552991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144"/>
                          <a:ext cx="2640" cy="6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00" name="Text Box 40"/>
            <p:cNvSpPr txBox="1">
              <a:spLocks noChangeArrowheads="1"/>
            </p:cNvSpPr>
            <p:nvPr/>
          </p:nvSpPr>
          <p:spPr bwMode="auto">
            <a:xfrm>
              <a:off x="2976" y="336"/>
              <a:ext cx="259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在非惯性系中牛二的形式</a:t>
              </a:r>
            </a:p>
          </p:txBody>
        </p:sp>
      </p:grpSp>
      <p:sp>
        <p:nvSpPr>
          <p:cNvPr id="553002" name="Rectangle 42"/>
          <p:cNvSpPr>
            <a:spLocks noChangeArrowheads="1"/>
          </p:cNvSpPr>
          <p:nvPr/>
        </p:nvSpPr>
        <p:spPr bwMode="auto">
          <a:xfrm>
            <a:off x="0" y="228600"/>
            <a:ext cx="9144000" cy="1066800"/>
          </a:xfrm>
          <a:prstGeom prst="rect">
            <a:avLst/>
          </a:prstGeom>
          <a:noFill/>
          <a:ln w="25400">
            <a:solidFill>
              <a:srgbClr val="FF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3005" name="AutoShape 45">
            <a:hlinkClick r:id="rId13" highlightClick="1"/>
          </p:cNvPr>
          <p:cNvSpPr>
            <a:spLocks noChangeArrowheads="1"/>
          </p:cNvSpPr>
          <p:nvPr/>
        </p:nvSpPr>
        <p:spPr bwMode="auto">
          <a:xfrm>
            <a:off x="7956550" y="6237288"/>
            <a:ext cx="304800" cy="304800"/>
          </a:xfrm>
          <a:prstGeom prst="actionButtonInformation">
            <a:avLst/>
          </a:prstGeom>
          <a:solidFill>
            <a:srgbClr val="FF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53063" name="Group 103"/>
          <p:cNvGrpSpPr>
            <a:grpSpLocks/>
          </p:cNvGrpSpPr>
          <p:nvPr/>
        </p:nvGrpSpPr>
        <p:grpSpPr bwMode="auto">
          <a:xfrm>
            <a:off x="304800" y="2057400"/>
            <a:ext cx="8458200" cy="2971800"/>
            <a:chOff x="192" y="1296"/>
            <a:chExt cx="5328" cy="1872"/>
          </a:xfrm>
        </p:grpSpPr>
        <p:sp>
          <p:nvSpPr>
            <p:cNvPr id="552989" name="Text Box 29"/>
            <p:cNvSpPr txBox="1">
              <a:spLocks noChangeArrowheads="1"/>
            </p:cNvSpPr>
            <p:nvPr/>
          </p:nvSpPr>
          <p:spPr bwMode="auto">
            <a:xfrm>
              <a:off x="240" y="1824"/>
              <a:ext cx="3936" cy="1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角速度矢量方向</a:t>
              </a:r>
              <a:r>
                <a:rPr kumimoji="1" lang="zh-CN" altLang="en-US" sz="3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：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四指绕物体旋转方向，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拇指的指向就是角速度的方向。</a:t>
              </a:r>
            </a:p>
          </p:txBody>
        </p:sp>
        <p:graphicFrame>
          <p:nvGraphicFramePr>
            <p:cNvPr id="552998" name="Object 38"/>
            <p:cNvGraphicFramePr>
              <a:graphicFrameLocks noChangeAspect="1"/>
            </p:cNvGraphicFramePr>
            <p:nvPr/>
          </p:nvGraphicFramePr>
          <p:xfrm>
            <a:off x="2640" y="1344"/>
            <a:ext cx="295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7" name="Equation" r:id="rId14" imgW="152280" imgH="177480" progId="Equation.3">
                    <p:embed/>
                  </p:oleObj>
                </mc:Choice>
                <mc:Fallback>
                  <p:oleObj name="Equation" r:id="rId14" imgW="152280" imgH="177480" progId="Equation.3">
                    <p:embed/>
                    <p:pic>
                      <p:nvPicPr>
                        <p:cNvPr id="552998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344"/>
                          <a:ext cx="295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03" name="Rectangle 43"/>
            <p:cNvSpPr>
              <a:spLocks noChangeArrowheads="1"/>
            </p:cNvSpPr>
            <p:nvPr/>
          </p:nvSpPr>
          <p:spPr bwMode="auto">
            <a:xfrm>
              <a:off x="192" y="1296"/>
              <a:ext cx="5328" cy="1872"/>
            </a:xfrm>
            <a:prstGeom prst="rect">
              <a:avLst/>
            </a:prstGeom>
            <a:noFill/>
            <a:ln w="25400">
              <a:solidFill>
                <a:srgbClr val="FF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53062" name="Group 102"/>
            <p:cNvGrpSpPr>
              <a:grpSpLocks/>
            </p:cNvGrpSpPr>
            <p:nvPr/>
          </p:nvGrpSpPr>
          <p:grpSpPr bwMode="auto">
            <a:xfrm>
              <a:off x="2880" y="1440"/>
              <a:ext cx="2581" cy="1632"/>
              <a:chOff x="2880" y="1440"/>
              <a:chExt cx="2581" cy="1632"/>
            </a:xfrm>
          </p:grpSpPr>
          <p:sp>
            <p:nvSpPr>
              <p:cNvPr id="553009" name="Oval 49"/>
              <p:cNvSpPr>
                <a:spLocks noChangeArrowheads="1"/>
              </p:cNvSpPr>
              <p:nvPr/>
            </p:nvSpPr>
            <p:spPr bwMode="auto">
              <a:xfrm>
                <a:off x="2880" y="2256"/>
                <a:ext cx="1480" cy="56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3010" name="Line 50"/>
              <p:cNvSpPr>
                <a:spLocks noChangeShapeType="1"/>
              </p:cNvSpPr>
              <p:nvPr/>
            </p:nvSpPr>
            <p:spPr bwMode="auto">
              <a:xfrm flipV="1">
                <a:off x="3648" y="1584"/>
                <a:ext cx="0" cy="8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3011" name="Arc 51"/>
              <p:cNvSpPr>
                <a:spLocks/>
              </p:cNvSpPr>
              <p:nvPr/>
            </p:nvSpPr>
            <p:spPr bwMode="auto">
              <a:xfrm>
                <a:off x="3312" y="2352"/>
                <a:ext cx="822" cy="333"/>
              </a:xfrm>
              <a:custGeom>
                <a:avLst/>
                <a:gdLst>
                  <a:gd name="G0" fmla="+- 8006 0 0"/>
                  <a:gd name="G1" fmla="+- 15849 0 0"/>
                  <a:gd name="G2" fmla="+- 21600 0 0"/>
                  <a:gd name="T0" fmla="*/ 22681 w 29606"/>
                  <a:gd name="T1" fmla="*/ 0 h 37449"/>
                  <a:gd name="T2" fmla="*/ 0 w 29606"/>
                  <a:gd name="T3" fmla="*/ 35910 h 37449"/>
                  <a:gd name="T4" fmla="*/ 8006 w 29606"/>
                  <a:gd name="T5" fmla="*/ 15849 h 37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606" h="37449" fill="none" extrusionOk="0">
                    <a:moveTo>
                      <a:pt x="22681" y="-1"/>
                    </a:moveTo>
                    <a:cubicBezTo>
                      <a:pt x="27096" y="4087"/>
                      <a:pt x="29606" y="9832"/>
                      <a:pt x="29606" y="15849"/>
                    </a:cubicBezTo>
                    <a:cubicBezTo>
                      <a:pt x="29606" y="27778"/>
                      <a:pt x="19935" y="37449"/>
                      <a:pt x="8006" y="37449"/>
                    </a:cubicBezTo>
                    <a:cubicBezTo>
                      <a:pt x="5263" y="37448"/>
                      <a:pt x="2546" y="36926"/>
                      <a:pt x="-1" y="35910"/>
                    </a:cubicBezTo>
                  </a:path>
                  <a:path w="29606" h="37449" stroke="0" extrusionOk="0">
                    <a:moveTo>
                      <a:pt x="22681" y="-1"/>
                    </a:moveTo>
                    <a:cubicBezTo>
                      <a:pt x="27096" y="4087"/>
                      <a:pt x="29606" y="9832"/>
                      <a:pt x="29606" y="15849"/>
                    </a:cubicBezTo>
                    <a:cubicBezTo>
                      <a:pt x="29606" y="27778"/>
                      <a:pt x="19935" y="37449"/>
                      <a:pt x="8006" y="37449"/>
                    </a:cubicBezTo>
                    <a:cubicBezTo>
                      <a:pt x="5263" y="37448"/>
                      <a:pt x="2546" y="36926"/>
                      <a:pt x="-1" y="35910"/>
                    </a:cubicBezTo>
                    <a:lnTo>
                      <a:pt x="8006" y="15849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2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553036" name="Object 76"/>
              <p:cNvGraphicFramePr>
                <a:graphicFrameLocks noChangeAspect="1"/>
              </p:cNvGraphicFramePr>
              <p:nvPr/>
            </p:nvGraphicFramePr>
            <p:xfrm>
              <a:off x="4848" y="1440"/>
              <a:ext cx="314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8" name="Equation" r:id="rId16" imgW="152280" imgH="164880" progId="Equation.3">
                      <p:embed/>
                    </p:oleObj>
                  </mc:Choice>
                  <mc:Fallback>
                    <p:oleObj name="Equation" r:id="rId16" imgW="152280" imgH="164880" progId="Equation.3">
                      <p:embed/>
                      <p:pic>
                        <p:nvPicPr>
                          <p:cNvPr id="553036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48" y="1440"/>
                            <a:ext cx="314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3037" name="Object 77"/>
              <p:cNvGraphicFramePr>
                <a:graphicFrameLocks noChangeAspect="1"/>
              </p:cNvGraphicFramePr>
              <p:nvPr/>
            </p:nvGraphicFramePr>
            <p:xfrm>
              <a:off x="3696" y="1584"/>
              <a:ext cx="314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9" name="Equation" r:id="rId18" imgW="152280" imgH="164880" progId="Equation.3">
                      <p:embed/>
                    </p:oleObj>
                  </mc:Choice>
                  <mc:Fallback>
                    <p:oleObj name="Equation" r:id="rId18" imgW="152280" imgH="164880" progId="Equation.3">
                      <p:embed/>
                      <p:pic>
                        <p:nvPicPr>
                          <p:cNvPr id="553037" name="Object 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96" y="1584"/>
                            <a:ext cx="314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3038" name="Line 78"/>
              <p:cNvSpPr>
                <a:spLocks noChangeShapeType="1"/>
              </p:cNvSpPr>
              <p:nvPr/>
            </p:nvSpPr>
            <p:spPr bwMode="auto">
              <a:xfrm>
                <a:off x="4944" y="1728"/>
                <a:ext cx="0" cy="72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 type="stealth" w="med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553039" name="Group 79"/>
              <p:cNvGrpSpPr>
                <a:grpSpLocks/>
              </p:cNvGrpSpPr>
              <p:nvPr/>
            </p:nvGrpSpPr>
            <p:grpSpPr bwMode="auto">
              <a:xfrm>
                <a:off x="4224" y="1968"/>
                <a:ext cx="1237" cy="1104"/>
                <a:chOff x="636" y="3120"/>
                <a:chExt cx="1237" cy="1104"/>
              </a:xfrm>
            </p:grpSpPr>
            <p:grpSp>
              <p:nvGrpSpPr>
                <p:cNvPr id="553040" name="Group 80"/>
                <p:cNvGrpSpPr>
                  <a:grpSpLocks/>
                </p:cNvGrpSpPr>
                <p:nvPr/>
              </p:nvGrpSpPr>
              <p:grpSpPr bwMode="auto">
                <a:xfrm>
                  <a:off x="1058" y="3120"/>
                  <a:ext cx="815" cy="801"/>
                  <a:chOff x="1058" y="3120"/>
                  <a:chExt cx="815" cy="801"/>
                </a:xfrm>
              </p:grpSpPr>
              <p:sp>
                <p:nvSpPr>
                  <p:cNvPr id="553041" name="Freeform 81"/>
                  <p:cNvSpPr>
                    <a:spLocks/>
                  </p:cNvSpPr>
                  <p:nvPr/>
                </p:nvSpPr>
                <p:spPr bwMode="auto">
                  <a:xfrm>
                    <a:off x="1058" y="3120"/>
                    <a:ext cx="815" cy="801"/>
                  </a:xfrm>
                  <a:custGeom>
                    <a:avLst/>
                    <a:gdLst>
                      <a:gd name="T0" fmla="*/ 185 w 815"/>
                      <a:gd name="T1" fmla="*/ 790 h 801"/>
                      <a:gd name="T2" fmla="*/ 253 w 815"/>
                      <a:gd name="T3" fmla="*/ 786 h 801"/>
                      <a:gd name="T4" fmla="*/ 350 w 815"/>
                      <a:gd name="T5" fmla="*/ 768 h 801"/>
                      <a:gd name="T6" fmla="*/ 481 w 815"/>
                      <a:gd name="T7" fmla="*/ 725 h 801"/>
                      <a:gd name="T8" fmla="*/ 662 w 815"/>
                      <a:gd name="T9" fmla="*/ 657 h 801"/>
                      <a:gd name="T10" fmla="*/ 706 w 815"/>
                      <a:gd name="T11" fmla="*/ 624 h 801"/>
                      <a:gd name="T12" fmla="*/ 775 w 815"/>
                      <a:gd name="T13" fmla="*/ 529 h 801"/>
                      <a:gd name="T14" fmla="*/ 814 w 815"/>
                      <a:gd name="T15" fmla="*/ 469 h 801"/>
                      <a:gd name="T16" fmla="*/ 777 w 815"/>
                      <a:gd name="T17" fmla="*/ 432 h 801"/>
                      <a:gd name="T18" fmla="*/ 777 w 815"/>
                      <a:gd name="T19" fmla="*/ 404 h 801"/>
                      <a:gd name="T20" fmla="*/ 807 w 815"/>
                      <a:gd name="T21" fmla="*/ 356 h 801"/>
                      <a:gd name="T22" fmla="*/ 800 w 815"/>
                      <a:gd name="T23" fmla="*/ 317 h 801"/>
                      <a:gd name="T24" fmla="*/ 747 w 815"/>
                      <a:gd name="T25" fmla="*/ 292 h 801"/>
                      <a:gd name="T26" fmla="*/ 763 w 815"/>
                      <a:gd name="T27" fmla="*/ 257 h 801"/>
                      <a:gd name="T28" fmla="*/ 741 w 815"/>
                      <a:gd name="T29" fmla="*/ 213 h 801"/>
                      <a:gd name="T30" fmla="*/ 665 w 815"/>
                      <a:gd name="T31" fmla="*/ 201 h 801"/>
                      <a:gd name="T32" fmla="*/ 635 w 815"/>
                      <a:gd name="T33" fmla="*/ 169 h 801"/>
                      <a:gd name="T34" fmla="*/ 575 w 815"/>
                      <a:gd name="T35" fmla="*/ 156 h 801"/>
                      <a:gd name="T36" fmla="*/ 454 w 815"/>
                      <a:gd name="T37" fmla="*/ 158 h 801"/>
                      <a:gd name="T38" fmla="*/ 378 w 815"/>
                      <a:gd name="T39" fmla="*/ 182 h 801"/>
                      <a:gd name="T40" fmla="*/ 325 w 815"/>
                      <a:gd name="T41" fmla="*/ 230 h 801"/>
                      <a:gd name="T42" fmla="*/ 280 w 815"/>
                      <a:gd name="T43" fmla="*/ 290 h 801"/>
                      <a:gd name="T44" fmla="*/ 301 w 815"/>
                      <a:gd name="T45" fmla="*/ 312 h 801"/>
                      <a:gd name="T46" fmla="*/ 347 w 815"/>
                      <a:gd name="T47" fmla="*/ 315 h 801"/>
                      <a:gd name="T48" fmla="*/ 384 w 815"/>
                      <a:gd name="T49" fmla="*/ 289 h 801"/>
                      <a:gd name="T50" fmla="*/ 354 w 815"/>
                      <a:gd name="T51" fmla="*/ 315 h 801"/>
                      <a:gd name="T52" fmla="*/ 339 w 815"/>
                      <a:gd name="T53" fmla="*/ 321 h 801"/>
                      <a:gd name="T54" fmla="*/ 309 w 815"/>
                      <a:gd name="T55" fmla="*/ 340 h 801"/>
                      <a:gd name="T56" fmla="*/ 257 w 815"/>
                      <a:gd name="T57" fmla="*/ 332 h 801"/>
                      <a:gd name="T58" fmla="*/ 249 w 815"/>
                      <a:gd name="T59" fmla="*/ 305 h 801"/>
                      <a:gd name="T60" fmla="*/ 257 w 815"/>
                      <a:gd name="T61" fmla="*/ 217 h 801"/>
                      <a:gd name="T62" fmla="*/ 289 w 815"/>
                      <a:gd name="T63" fmla="*/ 126 h 801"/>
                      <a:gd name="T64" fmla="*/ 290 w 815"/>
                      <a:gd name="T65" fmla="*/ 41 h 801"/>
                      <a:gd name="T66" fmla="*/ 259 w 815"/>
                      <a:gd name="T67" fmla="*/ 9 h 801"/>
                      <a:gd name="T68" fmla="*/ 192 w 815"/>
                      <a:gd name="T69" fmla="*/ 7 h 801"/>
                      <a:gd name="T70" fmla="*/ 168 w 815"/>
                      <a:gd name="T71" fmla="*/ 65 h 801"/>
                      <a:gd name="T72" fmla="*/ 137 w 815"/>
                      <a:gd name="T73" fmla="*/ 130 h 801"/>
                      <a:gd name="T74" fmla="*/ 122 w 815"/>
                      <a:gd name="T75" fmla="*/ 153 h 801"/>
                      <a:gd name="T76" fmla="*/ 106 w 815"/>
                      <a:gd name="T77" fmla="*/ 183 h 801"/>
                      <a:gd name="T78" fmla="*/ 62 w 815"/>
                      <a:gd name="T79" fmla="*/ 311 h 801"/>
                      <a:gd name="T80" fmla="*/ 23 w 815"/>
                      <a:gd name="T81" fmla="*/ 462 h 801"/>
                      <a:gd name="T82" fmla="*/ 0 w 815"/>
                      <a:gd name="T83" fmla="*/ 554 h 8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815" h="801">
                        <a:moveTo>
                          <a:pt x="132" y="800"/>
                        </a:moveTo>
                        <a:lnTo>
                          <a:pt x="162" y="792"/>
                        </a:lnTo>
                        <a:lnTo>
                          <a:pt x="185" y="790"/>
                        </a:lnTo>
                        <a:lnTo>
                          <a:pt x="208" y="783"/>
                        </a:lnTo>
                        <a:lnTo>
                          <a:pt x="224" y="784"/>
                        </a:lnTo>
                        <a:lnTo>
                          <a:pt x="253" y="786"/>
                        </a:lnTo>
                        <a:lnTo>
                          <a:pt x="284" y="783"/>
                        </a:lnTo>
                        <a:lnTo>
                          <a:pt x="314" y="775"/>
                        </a:lnTo>
                        <a:lnTo>
                          <a:pt x="350" y="768"/>
                        </a:lnTo>
                        <a:lnTo>
                          <a:pt x="388" y="759"/>
                        </a:lnTo>
                        <a:lnTo>
                          <a:pt x="426" y="745"/>
                        </a:lnTo>
                        <a:lnTo>
                          <a:pt x="481" y="725"/>
                        </a:lnTo>
                        <a:lnTo>
                          <a:pt x="533" y="703"/>
                        </a:lnTo>
                        <a:lnTo>
                          <a:pt x="602" y="677"/>
                        </a:lnTo>
                        <a:lnTo>
                          <a:pt x="662" y="657"/>
                        </a:lnTo>
                        <a:lnTo>
                          <a:pt x="684" y="649"/>
                        </a:lnTo>
                        <a:lnTo>
                          <a:pt x="701" y="636"/>
                        </a:lnTo>
                        <a:lnTo>
                          <a:pt x="706" y="624"/>
                        </a:lnTo>
                        <a:lnTo>
                          <a:pt x="721" y="605"/>
                        </a:lnTo>
                        <a:lnTo>
                          <a:pt x="744" y="575"/>
                        </a:lnTo>
                        <a:lnTo>
                          <a:pt x="775" y="529"/>
                        </a:lnTo>
                        <a:lnTo>
                          <a:pt x="799" y="504"/>
                        </a:lnTo>
                        <a:lnTo>
                          <a:pt x="806" y="481"/>
                        </a:lnTo>
                        <a:lnTo>
                          <a:pt x="814" y="469"/>
                        </a:lnTo>
                        <a:lnTo>
                          <a:pt x="806" y="452"/>
                        </a:lnTo>
                        <a:lnTo>
                          <a:pt x="792" y="437"/>
                        </a:lnTo>
                        <a:lnTo>
                          <a:pt x="777" y="432"/>
                        </a:lnTo>
                        <a:lnTo>
                          <a:pt x="768" y="427"/>
                        </a:lnTo>
                        <a:lnTo>
                          <a:pt x="768" y="416"/>
                        </a:lnTo>
                        <a:lnTo>
                          <a:pt x="777" y="404"/>
                        </a:lnTo>
                        <a:lnTo>
                          <a:pt x="784" y="392"/>
                        </a:lnTo>
                        <a:lnTo>
                          <a:pt x="799" y="374"/>
                        </a:lnTo>
                        <a:lnTo>
                          <a:pt x="807" y="356"/>
                        </a:lnTo>
                        <a:lnTo>
                          <a:pt x="808" y="344"/>
                        </a:lnTo>
                        <a:lnTo>
                          <a:pt x="808" y="327"/>
                        </a:lnTo>
                        <a:lnTo>
                          <a:pt x="800" y="317"/>
                        </a:lnTo>
                        <a:lnTo>
                          <a:pt x="784" y="307"/>
                        </a:lnTo>
                        <a:lnTo>
                          <a:pt x="762" y="297"/>
                        </a:lnTo>
                        <a:lnTo>
                          <a:pt x="747" y="292"/>
                        </a:lnTo>
                        <a:lnTo>
                          <a:pt x="747" y="281"/>
                        </a:lnTo>
                        <a:lnTo>
                          <a:pt x="754" y="269"/>
                        </a:lnTo>
                        <a:lnTo>
                          <a:pt x="763" y="257"/>
                        </a:lnTo>
                        <a:lnTo>
                          <a:pt x="755" y="241"/>
                        </a:lnTo>
                        <a:lnTo>
                          <a:pt x="756" y="222"/>
                        </a:lnTo>
                        <a:lnTo>
                          <a:pt x="741" y="213"/>
                        </a:lnTo>
                        <a:lnTo>
                          <a:pt x="726" y="209"/>
                        </a:lnTo>
                        <a:lnTo>
                          <a:pt x="696" y="205"/>
                        </a:lnTo>
                        <a:lnTo>
                          <a:pt x="665" y="201"/>
                        </a:lnTo>
                        <a:lnTo>
                          <a:pt x="651" y="202"/>
                        </a:lnTo>
                        <a:lnTo>
                          <a:pt x="643" y="180"/>
                        </a:lnTo>
                        <a:lnTo>
                          <a:pt x="635" y="169"/>
                        </a:lnTo>
                        <a:lnTo>
                          <a:pt x="620" y="158"/>
                        </a:lnTo>
                        <a:lnTo>
                          <a:pt x="599" y="154"/>
                        </a:lnTo>
                        <a:lnTo>
                          <a:pt x="575" y="156"/>
                        </a:lnTo>
                        <a:lnTo>
                          <a:pt x="545" y="158"/>
                        </a:lnTo>
                        <a:lnTo>
                          <a:pt x="507" y="155"/>
                        </a:lnTo>
                        <a:lnTo>
                          <a:pt x="454" y="158"/>
                        </a:lnTo>
                        <a:lnTo>
                          <a:pt x="430" y="160"/>
                        </a:lnTo>
                        <a:lnTo>
                          <a:pt x="409" y="168"/>
                        </a:lnTo>
                        <a:lnTo>
                          <a:pt x="378" y="182"/>
                        </a:lnTo>
                        <a:lnTo>
                          <a:pt x="354" y="195"/>
                        </a:lnTo>
                        <a:lnTo>
                          <a:pt x="340" y="212"/>
                        </a:lnTo>
                        <a:lnTo>
                          <a:pt x="325" y="230"/>
                        </a:lnTo>
                        <a:lnTo>
                          <a:pt x="302" y="255"/>
                        </a:lnTo>
                        <a:lnTo>
                          <a:pt x="288" y="278"/>
                        </a:lnTo>
                        <a:lnTo>
                          <a:pt x="280" y="290"/>
                        </a:lnTo>
                        <a:lnTo>
                          <a:pt x="288" y="296"/>
                        </a:lnTo>
                        <a:lnTo>
                          <a:pt x="294" y="307"/>
                        </a:lnTo>
                        <a:lnTo>
                          <a:pt x="301" y="312"/>
                        </a:lnTo>
                        <a:lnTo>
                          <a:pt x="316" y="317"/>
                        </a:lnTo>
                        <a:lnTo>
                          <a:pt x="332" y="315"/>
                        </a:lnTo>
                        <a:lnTo>
                          <a:pt x="347" y="315"/>
                        </a:lnTo>
                        <a:lnTo>
                          <a:pt x="363" y="302"/>
                        </a:lnTo>
                        <a:lnTo>
                          <a:pt x="377" y="295"/>
                        </a:lnTo>
                        <a:lnTo>
                          <a:pt x="384" y="289"/>
                        </a:lnTo>
                        <a:lnTo>
                          <a:pt x="400" y="282"/>
                        </a:lnTo>
                        <a:lnTo>
                          <a:pt x="385" y="294"/>
                        </a:lnTo>
                        <a:lnTo>
                          <a:pt x="354" y="315"/>
                        </a:lnTo>
                        <a:lnTo>
                          <a:pt x="363" y="319"/>
                        </a:lnTo>
                        <a:lnTo>
                          <a:pt x="354" y="320"/>
                        </a:lnTo>
                        <a:lnTo>
                          <a:pt x="339" y="321"/>
                        </a:lnTo>
                        <a:lnTo>
                          <a:pt x="332" y="327"/>
                        </a:lnTo>
                        <a:lnTo>
                          <a:pt x="315" y="334"/>
                        </a:lnTo>
                        <a:lnTo>
                          <a:pt x="309" y="340"/>
                        </a:lnTo>
                        <a:lnTo>
                          <a:pt x="288" y="341"/>
                        </a:lnTo>
                        <a:lnTo>
                          <a:pt x="272" y="343"/>
                        </a:lnTo>
                        <a:lnTo>
                          <a:pt x="257" y="332"/>
                        </a:lnTo>
                        <a:lnTo>
                          <a:pt x="250" y="327"/>
                        </a:lnTo>
                        <a:lnTo>
                          <a:pt x="249" y="315"/>
                        </a:lnTo>
                        <a:lnTo>
                          <a:pt x="249" y="305"/>
                        </a:lnTo>
                        <a:lnTo>
                          <a:pt x="250" y="276"/>
                        </a:lnTo>
                        <a:lnTo>
                          <a:pt x="250" y="247"/>
                        </a:lnTo>
                        <a:lnTo>
                          <a:pt x="257" y="217"/>
                        </a:lnTo>
                        <a:lnTo>
                          <a:pt x="259" y="189"/>
                        </a:lnTo>
                        <a:lnTo>
                          <a:pt x="274" y="149"/>
                        </a:lnTo>
                        <a:lnTo>
                          <a:pt x="289" y="126"/>
                        </a:lnTo>
                        <a:lnTo>
                          <a:pt x="295" y="108"/>
                        </a:lnTo>
                        <a:lnTo>
                          <a:pt x="296" y="68"/>
                        </a:lnTo>
                        <a:lnTo>
                          <a:pt x="290" y="41"/>
                        </a:lnTo>
                        <a:lnTo>
                          <a:pt x="281" y="24"/>
                        </a:lnTo>
                        <a:lnTo>
                          <a:pt x="275" y="13"/>
                        </a:lnTo>
                        <a:lnTo>
                          <a:pt x="259" y="9"/>
                        </a:lnTo>
                        <a:lnTo>
                          <a:pt x="237" y="5"/>
                        </a:lnTo>
                        <a:lnTo>
                          <a:pt x="214" y="0"/>
                        </a:lnTo>
                        <a:lnTo>
                          <a:pt x="192" y="7"/>
                        </a:lnTo>
                        <a:lnTo>
                          <a:pt x="183" y="14"/>
                        </a:lnTo>
                        <a:lnTo>
                          <a:pt x="176" y="53"/>
                        </a:lnTo>
                        <a:lnTo>
                          <a:pt x="168" y="65"/>
                        </a:lnTo>
                        <a:lnTo>
                          <a:pt x="168" y="71"/>
                        </a:lnTo>
                        <a:lnTo>
                          <a:pt x="161" y="94"/>
                        </a:lnTo>
                        <a:lnTo>
                          <a:pt x="137" y="130"/>
                        </a:lnTo>
                        <a:lnTo>
                          <a:pt x="130" y="143"/>
                        </a:lnTo>
                        <a:lnTo>
                          <a:pt x="130" y="154"/>
                        </a:lnTo>
                        <a:lnTo>
                          <a:pt x="122" y="153"/>
                        </a:lnTo>
                        <a:lnTo>
                          <a:pt x="123" y="159"/>
                        </a:lnTo>
                        <a:lnTo>
                          <a:pt x="122" y="165"/>
                        </a:lnTo>
                        <a:lnTo>
                          <a:pt x="106" y="183"/>
                        </a:lnTo>
                        <a:lnTo>
                          <a:pt x="99" y="223"/>
                        </a:lnTo>
                        <a:lnTo>
                          <a:pt x="76" y="264"/>
                        </a:lnTo>
                        <a:lnTo>
                          <a:pt x="62" y="311"/>
                        </a:lnTo>
                        <a:lnTo>
                          <a:pt x="38" y="364"/>
                        </a:lnTo>
                        <a:lnTo>
                          <a:pt x="31" y="405"/>
                        </a:lnTo>
                        <a:lnTo>
                          <a:pt x="23" y="462"/>
                        </a:lnTo>
                        <a:lnTo>
                          <a:pt x="23" y="517"/>
                        </a:lnTo>
                        <a:lnTo>
                          <a:pt x="23" y="523"/>
                        </a:lnTo>
                        <a:lnTo>
                          <a:pt x="0" y="554"/>
                        </a:lnTo>
                        <a:lnTo>
                          <a:pt x="87" y="610"/>
                        </a:lnTo>
                        <a:lnTo>
                          <a:pt x="132" y="800"/>
                        </a:lnTo>
                      </a:path>
                    </a:pathLst>
                  </a:custGeom>
                  <a:solidFill>
                    <a:srgbClr val="FFBD7B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42" name="Freeform 82"/>
                  <p:cNvSpPr>
                    <a:spLocks/>
                  </p:cNvSpPr>
                  <p:nvPr/>
                </p:nvSpPr>
                <p:spPr bwMode="auto">
                  <a:xfrm>
                    <a:off x="1184" y="3763"/>
                    <a:ext cx="562" cy="155"/>
                  </a:xfrm>
                  <a:custGeom>
                    <a:avLst/>
                    <a:gdLst>
                      <a:gd name="T0" fmla="*/ 30 w 562"/>
                      <a:gd name="T1" fmla="*/ 154 h 155"/>
                      <a:gd name="T2" fmla="*/ 52 w 562"/>
                      <a:gd name="T3" fmla="*/ 147 h 155"/>
                      <a:gd name="T4" fmla="*/ 75 w 562"/>
                      <a:gd name="T5" fmla="*/ 146 h 155"/>
                      <a:gd name="T6" fmla="*/ 90 w 562"/>
                      <a:gd name="T7" fmla="*/ 138 h 155"/>
                      <a:gd name="T8" fmla="*/ 112 w 562"/>
                      <a:gd name="T9" fmla="*/ 143 h 155"/>
                      <a:gd name="T10" fmla="*/ 128 w 562"/>
                      <a:gd name="T11" fmla="*/ 142 h 155"/>
                      <a:gd name="T12" fmla="*/ 151 w 562"/>
                      <a:gd name="T13" fmla="*/ 139 h 155"/>
                      <a:gd name="T14" fmla="*/ 179 w 562"/>
                      <a:gd name="T15" fmla="*/ 138 h 155"/>
                      <a:gd name="T16" fmla="*/ 218 w 562"/>
                      <a:gd name="T17" fmla="*/ 124 h 155"/>
                      <a:gd name="T18" fmla="*/ 263 w 562"/>
                      <a:gd name="T19" fmla="*/ 115 h 155"/>
                      <a:gd name="T20" fmla="*/ 309 w 562"/>
                      <a:gd name="T21" fmla="*/ 102 h 155"/>
                      <a:gd name="T22" fmla="*/ 363 w 562"/>
                      <a:gd name="T23" fmla="*/ 81 h 155"/>
                      <a:gd name="T24" fmla="*/ 423 w 562"/>
                      <a:gd name="T25" fmla="*/ 59 h 155"/>
                      <a:gd name="T26" fmla="*/ 477 w 562"/>
                      <a:gd name="T27" fmla="*/ 33 h 155"/>
                      <a:gd name="T28" fmla="*/ 513 w 562"/>
                      <a:gd name="T29" fmla="*/ 20 h 155"/>
                      <a:gd name="T30" fmla="*/ 537 w 562"/>
                      <a:gd name="T31" fmla="*/ 13 h 155"/>
                      <a:gd name="T32" fmla="*/ 561 w 562"/>
                      <a:gd name="T33" fmla="*/ 0 h 155"/>
                      <a:gd name="T34" fmla="*/ 545 w 562"/>
                      <a:gd name="T35" fmla="*/ 5 h 155"/>
                      <a:gd name="T36" fmla="*/ 529 w 562"/>
                      <a:gd name="T37" fmla="*/ 7 h 155"/>
                      <a:gd name="T38" fmla="*/ 514 w 562"/>
                      <a:gd name="T39" fmla="*/ 2 h 155"/>
                      <a:gd name="T40" fmla="*/ 506 w 562"/>
                      <a:gd name="T41" fmla="*/ 3 h 155"/>
                      <a:gd name="T42" fmla="*/ 484 w 562"/>
                      <a:gd name="T43" fmla="*/ 10 h 155"/>
                      <a:gd name="T44" fmla="*/ 462 w 562"/>
                      <a:gd name="T45" fmla="*/ 24 h 155"/>
                      <a:gd name="T46" fmla="*/ 438 w 562"/>
                      <a:gd name="T47" fmla="*/ 36 h 155"/>
                      <a:gd name="T48" fmla="*/ 407 w 562"/>
                      <a:gd name="T49" fmla="*/ 48 h 155"/>
                      <a:gd name="T50" fmla="*/ 378 w 562"/>
                      <a:gd name="T51" fmla="*/ 62 h 155"/>
                      <a:gd name="T52" fmla="*/ 341 w 562"/>
                      <a:gd name="T53" fmla="*/ 77 h 155"/>
                      <a:gd name="T54" fmla="*/ 309 w 562"/>
                      <a:gd name="T55" fmla="*/ 84 h 155"/>
                      <a:gd name="T56" fmla="*/ 279 w 562"/>
                      <a:gd name="T57" fmla="*/ 97 h 155"/>
                      <a:gd name="T58" fmla="*/ 256 w 562"/>
                      <a:gd name="T59" fmla="*/ 105 h 155"/>
                      <a:gd name="T60" fmla="*/ 233 w 562"/>
                      <a:gd name="T61" fmla="*/ 107 h 155"/>
                      <a:gd name="T62" fmla="*/ 217 w 562"/>
                      <a:gd name="T63" fmla="*/ 113 h 155"/>
                      <a:gd name="T64" fmla="*/ 188 w 562"/>
                      <a:gd name="T65" fmla="*/ 114 h 155"/>
                      <a:gd name="T66" fmla="*/ 158 w 562"/>
                      <a:gd name="T67" fmla="*/ 118 h 155"/>
                      <a:gd name="T68" fmla="*/ 129 w 562"/>
                      <a:gd name="T69" fmla="*/ 119 h 155"/>
                      <a:gd name="T70" fmla="*/ 106 w 562"/>
                      <a:gd name="T71" fmla="*/ 114 h 155"/>
                      <a:gd name="T72" fmla="*/ 83 w 562"/>
                      <a:gd name="T73" fmla="*/ 110 h 155"/>
                      <a:gd name="T74" fmla="*/ 68 w 562"/>
                      <a:gd name="T75" fmla="*/ 95 h 155"/>
                      <a:gd name="T76" fmla="*/ 52 w 562"/>
                      <a:gd name="T77" fmla="*/ 84 h 155"/>
                      <a:gd name="T78" fmla="*/ 38 w 562"/>
                      <a:gd name="T79" fmla="*/ 69 h 155"/>
                      <a:gd name="T80" fmla="*/ 23 w 562"/>
                      <a:gd name="T81" fmla="*/ 54 h 155"/>
                      <a:gd name="T82" fmla="*/ 15 w 562"/>
                      <a:gd name="T83" fmla="*/ 42 h 155"/>
                      <a:gd name="T84" fmla="*/ 0 w 562"/>
                      <a:gd name="T85" fmla="*/ 33 h 155"/>
                      <a:gd name="T86" fmla="*/ 30 w 562"/>
                      <a:gd name="T87" fmla="*/ 154 h 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562" h="155">
                        <a:moveTo>
                          <a:pt x="30" y="154"/>
                        </a:moveTo>
                        <a:lnTo>
                          <a:pt x="52" y="147"/>
                        </a:lnTo>
                        <a:lnTo>
                          <a:pt x="75" y="146"/>
                        </a:lnTo>
                        <a:lnTo>
                          <a:pt x="90" y="138"/>
                        </a:lnTo>
                        <a:lnTo>
                          <a:pt x="112" y="143"/>
                        </a:lnTo>
                        <a:lnTo>
                          <a:pt x="128" y="142"/>
                        </a:lnTo>
                        <a:lnTo>
                          <a:pt x="151" y="139"/>
                        </a:lnTo>
                        <a:lnTo>
                          <a:pt x="179" y="138"/>
                        </a:lnTo>
                        <a:lnTo>
                          <a:pt x="218" y="124"/>
                        </a:lnTo>
                        <a:lnTo>
                          <a:pt x="263" y="115"/>
                        </a:lnTo>
                        <a:lnTo>
                          <a:pt x="309" y="102"/>
                        </a:lnTo>
                        <a:lnTo>
                          <a:pt x="363" y="81"/>
                        </a:lnTo>
                        <a:lnTo>
                          <a:pt x="423" y="59"/>
                        </a:lnTo>
                        <a:lnTo>
                          <a:pt x="477" y="33"/>
                        </a:lnTo>
                        <a:lnTo>
                          <a:pt x="513" y="20"/>
                        </a:lnTo>
                        <a:lnTo>
                          <a:pt x="537" y="13"/>
                        </a:lnTo>
                        <a:lnTo>
                          <a:pt x="561" y="0"/>
                        </a:lnTo>
                        <a:lnTo>
                          <a:pt x="545" y="5"/>
                        </a:lnTo>
                        <a:lnTo>
                          <a:pt x="529" y="7"/>
                        </a:lnTo>
                        <a:lnTo>
                          <a:pt x="514" y="2"/>
                        </a:lnTo>
                        <a:lnTo>
                          <a:pt x="506" y="3"/>
                        </a:lnTo>
                        <a:lnTo>
                          <a:pt x="484" y="10"/>
                        </a:lnTo>
                        <a:lnTo>
                          <a:pt x="462" y="24"/>
                        </a:lnTo>
                        <a:lnTo>
                          <a:pt x="438" y="36"/>
                        </a:lnTo>
                        <a:lnTo>
                          <a:pt x="407" y="48"/>
                        </a:lnTo>
                        <a:lnTo>
                          <a:pt x="378" y="62"/>
                        </a:lnTo>
                        <a:lnTo>
                          <a:pt x="341" y="77"/>
                        </a:lnTo>
                        <a:lnTo>
                          <a:pt x="309" y="84"/>
                        </a:lnTo>
                        <a:lnTo>
                          <a:pt x="279" y="97"/>
                        </a:lnTo>
                        <a:lnTo>
                          <a:pt x="256" y="105"/>
                        </a:lnTo>
                        <a:lnTo>
                          <a:pt x="233" y="107"/>
                        </a:lnTo>
                        <a:lnTo>
                          <a:pt x="217" y="113"/>
                        </a:lnTo>
                        <a:lnTo>
                          <a:pt x="188" y="114"/>
                        </a:lnTo>
                        <a:lnTo>
                          <a:pt x="158" y="118"/>
                        </a:lnTo>
                        <a:lnTo>
                          <a:pt x="129" y="119"/>
                        </a:lnTo>
                        <a:lnTo>
                          <a:pt x="106" y="114"/>
                        </a:lnTo>
                        <a:lnTo>
                          <a:pt x="83" y="110"/>
                        </a:lnTo>
                        <a:lnTo>
                          <a:pt x="68" y="95"/>
                        </a:lnTo>
                        <a:lnTo>
                          <a:pt x="52" y="84"/>
                        </a:lnTo>
                        <a:lnTo>
                          <a:pt x="38" y="69"/>
                        </a:lnTo>
                        <a:lnTo>
                          <a:pt x="23" y="54"/>
                        </a:lnTo>
                        <a:lnTo>
                          <a:pt x="15" y="42"/>
                        </a:lnTo>
                        <a:lnTo>
                          <a:pt x="0" y="33"/>
                        </a:lnTo>
                        <a:lnTo>
                          <a:pt x="30" y="154"/>
                        </a:lnTo>
                      </a:path>
                    </a:pathLst>
                  </a:custGeom>
                  <a:solidFill>
                    <a:srgbClr val="FCA43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43" name="Freeform 83"/>
                  <p:cNvSpPr>
                    <a:spLocks/>
                  </p:cNvSpPr>
                  <p:nvPr/>
                </p:nvSpPr>
                <p:spPr bwMode="auto">
                  <a:xfrm>
                    <a:off x="1723" y="3548"/>
                    <a:ext cx="121" cy="115"/>
                  </a:xfrm>
                  <a:custGeom>
                    <a:avLst/>
                    <a:gdLst>
                      <a:gd name="T0" fmla="*/ 112 w 121"/>
                      <a:gd name="T1" fmla="*/ 5 h 115"/>
                      <a:gd name="T2" fmla="*/ 120 w 121"/>
                      <a:gd name="T3" fmla="*/ 15 h 115"/>
                      <a:gd name="T4" fmla="*/ 120 w 121"/>
                      <a:gd name="T5" fmla="*/ 26 h 115"/>
                      <a:gd name="T6" fmla="*/ 111 w 121"/>
                      <a:gd name="T7" fmla="*/ 44 h 115"/>
                      <a:gd name="T8" fmla="*/ 98 w 121"/>
                      <a:gd name="T9" fmla="*/ 56 h 115"/>
                      <a:gd name="T10" fmla="*/ 82 w 121"/>
                      <a:gd name="T11" fmla="*/ 73 h 115"/>
                      <a:gd name="T12" fmla="*/ 52 w 121"/>
                      <a:gd name="T13" fmla="*/ 88 h 115"/>
                      <a:gd name="T14" fmla="*/ 29 w 121"/>
                      <a:gd name="T15" fmla="*/ 101 h 115"/>
                      <a:gd name="T16" fmla="*/ 0 w 121"/>
                      <a:gd name="T17" fmla="*/ 114 h 115"/>
                      <a:gd name="T18" fmla="*/ 29 w 121"/>
                      <a:gd name="T19" fmla="*/ 95 h 115"/>
                      <a:gd name="T20" fmla="*/ 37 w 121"/>
                      <a:gd name="T21" fmla="*/ 88 h 115"/>
                      <a:gd name="T22" fmla="*/ 52 w 121"/>
                      <a:gd name="T23" fmla="*/ 82 h 115"/>
                      <a:gd name="T24" fmla="*/ 67 w 121"/>
                      <a:gd name="T25" fmla="*/ 69 h 115"/>
                      <a:gd name="T26" fmla="*/ 75 w 121"/>
                      <a:gd name="T27" fmla="*/ 63 h 115"/>
                      <a:gd name="T28" fmla="*/ 89 w 121"/>
                      <a:gd name="T29" fmla="*/ 51 h 115"/>
                      <a:gd name="T30" fmla="*/ 97 w 121"/>
                      <a:gd name="T31" fmla="*/ 40 h 115"/>
                      <a:gd name="T32" fmla="*/ 105 w 121"/>
                      <a:gd name="T33" fmla="*/ 21 h 115"/>
                      <a:gd name="T34" fmla="*/ 105 w 121"/>
                      <a:gd name="T35" fmla="*/ 11 h 115"/>
                      <a:gd name="T36" fmla="*/ 105 w 121"/>
                      <a:gd name="T37" fmla="*/ 0 h 115"/>
                      <a:gd name="T38" fmla="*/ 112 w 121"/>
                      <a:gd name="T39" fmla="*/ 5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21" h="115">
                        <a:moveTo>
                          <a:pt x="112" y="5"/>
                        </a:moveTo>
                        <a:lnTo>
                          <a:pt x="120" y="15"/>
                        </a:lnTo>
                        <a:lnTo>
                          <a:pt x="120" y="26"/>
                        </a:lnTo>
                        <a:lnTo>
                          <a:pt x="111" y="44"/>
                        </a:lnTo>
                        <a:lnTo>
                          <a:pt x="98" y="56"/>
                        </a:lnTo>
                        <a:lnTo>
                          <a:pt x="82" y="73"/>
                        </a:lnTo>
                        <a:lnTo>
                          <a:pt x="52" y="88"/>
                        </a:lnTo>
                        <a:lnTo>
                          <a:pt x="29" y="101"/>
                        </a:lnTo>
                        <a:lnTo>
                          <a:pt x="0" y="114"/>
                        </a:lnTo>
                        <a:lnTo>
                          <a:pt x="29" y="95"/>
                        </a:lnTo>
                        <a:lnTo>
                          <a:pt x="37" y="88"/>
                        </a:lnTo>
                        <a:lnTo>
                          <a:pt x="52" y="82"/>
                        </a:lnTo>
                        <a:lnTo>
                          <a:pt x="67" y="69"/>
                        </a:lnTo>
                        <a:lnTo>
                          <a:pt x="75" y="63"/>
                        </a:lnTo>
                        <a:lnTo>
                          <a:pt x="89" y="51"/>
                        </a:lnTo>
                        <a:lnTo>
                          <a:pt x="97" y="40"/>
                        </a:lnTo>
                        <a:lnTo>
                          <a:pt x="105" y="21"/>
                        </a:lnTo>
                        <a:lnTo>
                          <a:pt x="105" y="11"/>
                        </a:lnTo>
                        <a:lnTo>
                          <a:pt x="105" y="0"/>
                        </a:lnTo>
                        <a:lnTo>
                          <a:pt x="112" y="5"/>
                        </a:lnTo>
                      </a:path>
                    </a:pathLst>
                  </a:custGeom>
                  <a:solidFill>
                    <a:srgbClr val="FCA435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44" name="Freeform 84"/>
                  <p:cNvSpPr>
                    <a:spLocks/>
                  </p:cNvSpPr>
                  <p:nvPr/>
                </p:nvSpPr>
                <p:spPr bwMode="auto">
                  <a:xfrm>
                    <a:off x="1679" y="3413"/>
                    <a:ext cx="143" cy="140"/>
                  </a:xfrm>
                  <a:custGeom>
                    <a:avLst/>
                    <a:gdLst>
                      <a:gd name="T0" fmla="*/ 135 w 143"/>
                      <a:gd name="T1" fmla="*/ 5 h 140"/>
                      <a:gd name="T2" fmla="*/ 142 w 143"/>
                      <a:gd name="T3" fmla="*/ 21 h 140"/>
                      <a:gd name="T4" fmla="*/ 134 w 143"/>
                      <a:gd name="T5" fmla="*/ 39 h 140"/>
                      <a:gd name="T6" fmla="*/ 134 w 143"/>
                      <a:gd name="T7" fmla="*/ 50 h 140"/>
                      <a:gd name="T8" fmla="*/ 118 w 143"/>
                      <a:gd name="T9" fmla="*/ 68 h 140"/>
                      <a:gd name="T10" fmla="*/ 111 w 143"/>
                      <a:gd name="T11" fmla="*/ 80 h 140"/>
                      <a:gd name="T12" fmla="*/ 90 w 143"/>
                      <a:gd name="T13" fmla="*/ 93 h 140"/>
                      <a:gd name="T14" fmla="*/ 67 w 143"/>
                      <a:gd name="T15" fmla="*/ 106 h 140"/>
                      <a:gd name="T16" fmla="*/ 37 w 143"/>
                      <a:gd name="T17" fmla="*/ 120 h 140"/>
                      <a:gd name="T18" fmla="*/ 0 w 143"/>
                      <a:gd name="T19" fmla="*/ 139 h 140"/>
                      <a:gd name="T20" fmla="*/ 22 w 143"/>
                      <a:gd name="T21" fmla="*/ 125 h 140"/>
                      <a:gd name="T22" fmla="*/ 37 w 143"/>
                      <a:gd name="T23" fmla="*/ 113 h 140"/>
                      <a:gd name="T24" fmla="*/ 59 w 143"/>
                      <a:gd name="T25" fmla="*/ 100 h 140"/>
                      <a:gd name="T26" fmla="*/ 73 w 143"/>
                      <a:gd name="T27" fmla="*/ 89 h 140"/>
                      <a:gd name="T28" fmla="*/ 90 w 143"/>
                      <a:gd name="T29" fmla="*/ 75 h 140"/>
                      <a:gd name="T30" fmla="*/ 104 w 143"/>
                      <a:gd name="T31" fmla="*/ 57 h 140"/>
                      <a:gd name="T32" fmla="*/ 112 w 143"/>
                      <a:gd name="T33" fmla="*/ 40 h 140"/>
                      <a:gd name="T34" fmla="*/ 119 w 143"/>
                      <a:gd name="T35" fmla="*/ 18 h 140"/>
                      <a:gd name="T36" fmla="*/ 128 w 143"/>
                      <a:gd name="T37" fmla="*/ 0 h 140"/>
                      <a:gd name="T38" fmla="*/ 135 w 143"/>
                      <a:gd name="T39" fmla="*/ 5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3" h="140">
                        <a:moveTo>
                          <a:pt x="135" y="5"/>
                        </a:moveTo>
                        <a:lnTo>
                          <a:pt x="142" y="21"/>
                        </a:lnTo>
                        <a:lnTo>
                          <a:pt x="134" y="39"/>
                        </a:lnTo>
                        <a:lnTo>
                          <a:pt x="134" y="50"/>
                        </a:lnTo>
                        <a:lnTo>
                          <a:pt x="118" y="68"/>
                        </a:lnTo>
                        <a:lnTo>
                          <a:pt x="111" y="80"/>
                        </a:lnTo>
                        <a:lnTo>
                          <a:pt x="90" y="93"/>
                        </a:lnTo>
                        <a:lnTo>
                          <a:pt x="67" y="106"/>
                        </a:lnTo>
                        <a:lnTo>
                          <a:pt x="37" y="120"/>
                        </a:lnTo>
                        <a:lnTo>
                          <a:pt x="0" y="139"/>
                        </a:lnTo>
                        <a:lnTo>
                          <a:pt x="22" y="125"/>
                        </a:lnTo>
                        <a:lnTo>
                          <a:pt x="37" y="113"/>
                        </a:lnTo>
                        <a:lnTo>
                          <a:pt x="59" y="100"/>
                        </a:lnTo>
                        <a:lnTo>
                          <a:pt x="73" y="89"/>
                        </a:lnTo>
                        <a:lnTo>
                          <a:pt x="90" y="75"/>
                        </a:lnTo>
                        <a:lnTo>
                          <a:pt x="104" y="57"/>
                        </a:lnTo>
                        <a:lnTo>
                          <a:pt x="112" y="40"/>
                        </a:lnTo>
                        <a:lnTo>
                          <a:pt x="119" y="18"/>
                        </a:lnTo>
                        <a:lnTo>
                          <a:pt x="128" y="0"/>
                        </a:lnTo>
                        <a:lnTo>
                          <a:pt x="135" y="5"/>
                        </a:lnTo>
                      </a:path>
                    </a:pathLst>
                  </a:custGeom>
                  <a:solidFill>
                    <a:srgbClr val="FCA43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45" name="Freeform 85"/>
                  <p:cNvSpPr>
                    <a:spLocks/>
                  </p:cNvSpPr>
                  <p:nvPr/>
                </p:nvSpPr>
                <p:spPr bwMode="auto">
                  <a:xfrm>
                    <a:off x="1611" y="3322"/>
                    <a:ext cx="113" cy="106"/>
                  </a:xfrm>
                  <a:custGeom>
                    <a:avLst/>
                    <a:gdLst>
                      <a:gd name="T0" fmla="*/ 0 w 113"/>
                      <a:gd name="T1" fmla="*/ 105 h 106"/>
                      <a:gd name="T2" fmla="*/ 30 w 113"/>
                      <a:gd name="T3" fmla="*/ 92 h 106"/>
                      <a:gd name="T4" fmla="*/ 58 w 113"/>
                      <a:gd name="T5" fmla="*/ 77 h 106"/>
                      <a:gd name="T6" fmla="*/ 82 w 113"/>
                      <a:gd name="T7" fmla="*/ 64 h 106"/>
                      <a:gd name="T8" fmla="*/ 96 w 113"/>
                      <a:gd name="T9" fmla="*/ 52 h 106"/>
                      <a:gd name="T10" fmla="*/ 104 w 113"/>
                      <a:gd name="T11" fmla="*/ 34 h 106"/>
                      <a:gd name="T12" fmla="*/ 112 w 113"/>
                      <a:gd name="T13" fmla="*/ 15 h 106"/>
                      <a:gd name="T14" fmla="*/ 112 w 113"/>
                      <a:gd name="T15" fmla="*/ 0 h 106"/>
                      <a:gd name="T16" fmla="*/ 104 w 113"/>
                      <a:gd name="T17" fmla="*/ 0 h 106"/>
                      <a:gd name="T18" fmla="*/ 89 w 113"/>
                      <a:gd name="T19" fmla="*/ 1 h 106"/>
                      <a:gd name="T20" fmla="*/ 90 w 113"/>
                      <a:gd name="T21" fmla="*/ 12 h 106"/>
                      <a:gd name="T22" fmla="*/ 82 w 113"/>
                      <a:gd name="T23" fmla="*/ 30 h 106"/>
                      <a:gd name="T24" fmla="*/ 74 w 113"/>
                      <a:gd name="T25" fmla="*/ 48 h 106"/>
                      <a:gd name="T26" fmla="*/ 59 w 113"/>
                      <a:gd name="T27" fmla="*/ 65 h 106"/>
                      <a:gd name="T28" fmla="*/ 37 w 113"/>
                      <a:gd name="T29" fmla="*/ 78 h 106"/>
                      <a:gd name="T30" fmla="*/ 22 w 113"/>
                      <a:gd name="T31" fmla="*/ 91 h 106"/>
                      <a:gd name="T32" fmla="*/ 0 w 113"/>
                      <a:gd name="T33" fmla="*/ 10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13" h="106">
                        <a:moveTo>
                          <a:pt x="0" y="105"/>
                        </a:moveTo>
                        <a:lnTo>
                          <a:pt x="30" y="92"/>
                        </a:lnTo>
                        <a:lnTo>
                          <a:pt x="58" y="77"/>
                        </a:lnTo>
                        <a:lnTo>
                          <a:pt x="82" y="64"/>
                        </a:lnTo>
                        <a:lnTo>
                          <a:pt x="96" y="52"/>
                        </a:lnTo>
                        <a:lnTo>
                          <a:pt x="104" y="34"/>
                        </a:lnTo>
                        <a:lnTo>
                          <a:pt x="112" y="15"/>
                        </a:lnTo>
                        <a:lnTo>
                          <a:pt x="112" y="0"/>
                        </a:lnTo>
                        <a:lnTo>
                          <a:pt x="104" y="0"/>
                        </a:lnTo>
                        <a:lnTo>
                          <a:pt x="89" y="1"/>
                        </a:lnTo>
                        <a:lnTo>
                          <a:pt x="90" y="12"/>
                        </a:lnTo>
                        <a:lnTo>
                          <a:pt x="82" y="30"/>
                        </a:lnTo>
                        <a:lnTo>
                          <a:pt x="74" y="48"/>
                        </a:lnTo>
                        <a:lnTo>
                          <a:pt x="59" y="65"/>
                        </a:lnTo>
                        <a:lnTo>
                          <a:pt x="37" y="78"/>
                        </a:lnTo>
                        <a:lnTo>
                          <a:pt x="22" y="91"/>
                        </a:lnTo>
                        <a:lnTo>
                          <a:pt x="0" y="105"/>
                        </a:lnTo>
                      </a:path>
                    </a:pathLst>
                  </a:custGeom>
                  <a:solidFill>
                    <a:srgbClr val="FCA436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46" name="Freeform 86"/>
                  <p:cNvSpPr>
                    <a:spLocks/>
                  </p:cNvSpPr>
                  <p:nvPr/>
                </p:nvSpPr>
                <p:spPr bwMode="auto">
                  <a:xfrm>
                    <a:off x="1341" y="3285"/>
                    <a:ext cx="295" cy="151"/>
                  </a:xfrm>
                  <a:custGeom>
                    <a:avLst/>
                    <a:gdLst>
                      <a:gd name="T0" fmla="*/ 104 w 295"/>
                      <a:gd name="T1" fmla="*/ 124 h 151"/>
                      <a:gd name="T2" fmla="*/ 149 w 295"/>
                      <a:gd name="T3" fmla="*/ 116 h 151"/>
                      <a:gd name="T4" fmla="*/ 196 w 295"/>
                      <a:gd name="T5" fmla="*/ 101 h 151"/>
                      <a:gd name="T6" fmla="*/ 219 w 295"/>
                      <a:gd name="T7" fmla="*/ 87 h 151"/>
                      <a:gd name="T8" fmla="*/ 248 w 295"/>
                      <a:gd name="T9" fmla="*/ 69 h 151"/>
                      <a:gd name="T10" fmla="*/ 270 w 295"/>
                      <a:gd name="T11" fmla="*/ 49 h 151"/>
                      <a:gd name="T12" fmla="*/ 294 w 295"/>
                      <a:gd name="T13" fmla="*/ 31 h 151"/>
                      <a:gd name="T14" fmla="*/ 255 w 295"/>
                      <a:gd name="T15" fmla="*/ 56 h 151"/>
                      <a:gd name="T16" fmla="*/ 219 w 295"/>
                      <a:gd name="T17" fmla="*/ 77 h 151"/>
                      <a:gd name="T18" fmla="*/ 196 w 295"/>
                      <a:gd name="T19" fmla="*/ 95 h 151"/>
                      <a:gd name="T20" fmla="*/ 166 w 295"/>
                      <a:gd name="T21" fmla="*/ 97 h 151"/>
                      <a:gd name="T22" fmla="*/ 143 w 295"/>
                      <a:gd name="T23" fmla="*/ 104 h 151"/>
                      <a:gd name="T24" fmla="*/ 127 w 295"/>
                      <a:gd name="T25" fmla="*/ 111 h 151"/>
                      <a:gd name="T26" fmla="*/ 135 w 295"/>
                      <a:gd name="T27" fmla="*/ 93 h 151"/>
                      <a:gd name="T28" fmla="*/ 135 w 295"/>
                      <a:gd name="T29" fmla="*/ 76 h 151"/>
                      <a:gd name="T30" fmla="*/ 142 w 295"/>
                      <a:gd name="T31" fmla="*/ 59 h 151"/>
                      <a:gd name="T32" fmla="*/ 149 w 295"/>
                      <a:gd name="T33" fmla="*/ 41 h 151"/>
                      <a:gd name="T34" fmla="*/ 158 w 295"/>
                      <a:gd name="T35" fmla="*/ 24 h 151"/>
                      <a:gd name="T36" fmla="*/ 166 w 295"/>
                      <a:gd name="T37" fmla="*/ 17 h 151"/>
                      <a:gd name="T38" fmla="*/ 173 w 295"/>
                      <a:gd name="T39" fmla="*/ 0 h 151"/>
                      <a:gd name="T40" fmla="*/ 159 w 295"/>
                      <a:gd name="T41" fmla="*/ 18 h 151"/>
                      <a:gd name="T42" fmla="*/ 150 w 295"/>
                      <a:gd name="T43" fmla="*/ 36 h 151"/>
                      <a:gd name="T44" fmla="*/ 134 w 295"/>
                      <a:gd name="T45" fmla="*/ 54 h 151"/>
                      <a:gd name="T46" fmla="*/ 126 w 295"/>
                      <a:gd name="T47" fmla="*/ 66 h 151"/>
                      <a:gd name="T48" fmla="*/ 119 w 295"/>
                      <a:gd name="T49" fmla="*/ 83 h 151"/>
                      <a:gd name="T50" fmla="*/ 120 w 295"/>
                      <a:gd name="T51" fmla="*/ 95 h 151"/>
                      <a:gd name="T52" fmla="*/ 105 w 295"/>
                      <a:gd name="T53" fmla="*/ 107 h 151"/>
                      <a:gd name="T54" fmla="*/ 97 w 295"/>
                      <a:gd name="T55" fmla="*/ 119 h 151"/>
                      <a:gd name="T56" fmla="*/ 81 w 295"/>
                      <a:gd name="T57" fmla="*/ 131 h 151"/>
                      <a:gd name="T58" fmla="*/ 66 w 295"/>
                      <a:gd name="T59" fmla="*/ 138 h 151"/>
                      <a:gd name="T60" fmla="*/ 43 w 295"/>
                      <a:gd name="T61" fmla="*/ 139 h 151"/>
                      <a:gd name="T62" fmla="*/ 22 w 295"/>
                      <a:gd name="T63" fmla="*/ 135 h 151"/>
                      <a:gd name="T64" fmla="*/ 13 w 295"/>
                      <a:gd name="T65" fmla="*/ 124 h 151"/>
                      <a:gd name="T66" fmla="*/ 36 w 295"/>
                      <a:gd name="T67" fmla="*/ 112 h 151"/>
                      <a:gd name="T68" fmla="*/ 45 w 295"/>
                      <a:gd name="T69" fmla="*/ 100 h 151"/>
                      <a:gd name="T70" fmla="*/ 53 w 295"/>
                      <a:gd name="T71" fmla="*/ 77 h 151"/>
                      <a:gd name="T72" fmla="*/ 52 w 295"/>
                      <a:gd name="T73" fmla="*/ 65 h 151"/>
                      <a:gd name="T74" fmla="*/ 53 w 295"/>
                      <a:gd name="T75" fmla="*/ 77 h 151"/>
                      <a:gd name="T76" fmla="*/ 43 w 295"/>
                      <a:gd name="T77" fmla="*/ 88 h 151"/>
                      <a:gd name="T78" fmla="*/ 36 w 295"/>
                      <a:gd name="T79" fmla="*/ 100 h 151"/>
                      <a:gd name="T80" fmla="*/ 29 w 295"/>
                      <a:gd name="T81" fmla="*/ 112 h 151"/>
                      <a:gd name="T82" fmla="*/ 13 w 295"/>
                      <a:gd name="T83" fmla="*/ 118 h 151"/>
                      <a:gd name="T84" fmla="*/ 0 w 295"/>
                      <a:gd name="T85" fmla="*/ 119 h 151"/>
                      <a:gd name="T86" fmla="*/ 8 w 295"/>
                      <a:gd name="T87" fmla="*/ 131 h 151"/>
                      <a:gd name="T88" fmla="*/ 7 w 295"/>
                      <a:gd name="T89" fmla="*/ 137 h 151"/>
                      <a:gd name="T90" fmla="*/ 12 w 295"/>
                      <a:gd name="T91" fmla="*/ 148 h 151"/>
                      <a:gd name="T92" fmla="*/ 29 w 295"/>
                      <a:gd name="T93" fmla="*/ 145 h 151"/>
                      <a:gd name="T94" fmla="*/ 44 w 295"/>
                      <a:gd name="T95" fmla="*/ 150 h 151"/>
                      <a:gd name="T96" fmla="*/ 66 w 295"/>
                      <a:gd name="T97" fmla="*/ 149 h 151"/>
                      <a:gd name="T98" fmla="*/ 89 w 295"/>
                      <a:gd name="T99" fmla="*/ 136 h 151"/>
                      <a:gd name="T100" fmla="*/ 104 w 295"/>
                      <a:gd name="T101" fmla="*/ 124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295" h="151">
                        <a:moveTo>
                          <a:pt x="104" y="124"/>
                        </a:moveTo>
                        <a:lnTo>
                          <a:pt x="149" y="116"/>
                        </a:lnTo>
                        <a:lnTo>
                          <a:pt x="196" y="101"/>
                        </a:lnTo>
                        <a:lnTo>
                          <a:pt x="219" y="87"/>
                        </a:lnTo>
                        <a:lnTo>
                          <a:pt x="248" y="69"/>
                        </a:lnTo>
                        <a:lnTo>
                          <a:pt x="270" y="49"/>
                        </a:lnTo>
                        <a:lnTo>
                          <a:pt x="294" y="31"/>
                        </a:lnTo>
                        <a:lnTo>
                          <a:pt x="255" y="56"/>
                        </a:lnTo>
                        <a:lnTo>
                          <a:pt x="219" y="77"/>
                        </a:lnTo>
                        <a:lnTo>
                          <a:pt x="196" y="95"/>
                        </a:lnTo>
                        <a:lnTo>
                          <a:pt x="166" y="97"/>
                        </a:lnTo>
                        <a:lnTo>
                          <a:pt x="143" y="104"/>
                        </a:lnTo>
                        <a:lnTo>
                          <a:pt x="127" y="111"/>
                        </a:lnTo>
                        <a:lnTo>
                          <a:pt x="135" y="93"/>
                        </a:lnTo>
                        <a:lnTo>
                          <a:pt x="135" y="76"/>
                        </a:lnTo>
                        <a:lnTo>
                          <a:pt x="142" y="59"/>
                        </a:lnTo>
                        <a:lnTo>
                          <a:pt x="149" y="41"/>
                        </a:lnTo>
                        <a:lnTo>
                          <a:pt x="158" y="24"/>
                        </a:lnTo>
                        <a:lnTo>
                          <a:pt x="166" y="17"/>
                        </a:lnTo>
                        <a:lnTo>
                          <a:pt x="173" y="0"/>
                        </a:lnTo>
                        <a:lnTo>
                          <a:pt x="159" y="18"/>
                        </a:lnTo>
                        <a:lnTo>
                          <a:pt x="150" y="36"/>
                        </a:lnTo>
                        <a:lnTo>
                          <a:pt x="134" y="54"/>
                        </a:lnTo>
                        <a:lnTo>
                          <a:pt x="126" y="66"/>
                        </a:lnTo>
                        <a:lnTo>
                          <a:pt x="119" y="83"/>
                        </a:lnTo>
                        <a:lnTo>
                          <a:pt x="120" y="95"/>
                        </a:lnTo>
                        <a:lnTo>
                          <a:pt x="105" y="107"/>
                        </a:lnTo>
                        <a:lnTo>
                          <a:pt x="97" y="119"/>
                        </a:lnTo>
                        <a:lnTo>
                          <a:pt x="81" y="131"/>
                        </a:lnTo>
                        <a:lnTo>
                          <a:pt x="66" y="138"/>
                        </a:lnTo>
                        <a:lnTo>
                          <a:pt x="43" y="139"/>
                        </a:lnTo>
                        <a:lnTo>
                          <a:pt x="22" y="135"/>
                        </a:lnTo>
                        <a:lnTo>
                          <a:pt x="13" y="124"/>
                        </a:lnTo>
                        <a:lnTo>
                          <a:pt x="36" y="112"/>
                        </a:lnTo>
                        <a:lnTo>
                          <a:pt x="45" y="100"/>
                        </a:lnTo>
                        <a:lnTo>
                          <a:pt x="53" y="77"/>
                        </a:lnTo>
                        <a:lnTo>
                          <a:pt x="52" y="65"/>
                        </a:lnTo>
                        <a:lnTo>
                          <a:pt x="53" y="77"/>
                        </a:lnTo>
                        <a:lnTo>
                          <a:pt x="43" y="88"/>
                        </a:lnTo>
                        <a:lnTo>
                          <a:pt x="36" y="100"/>
                        </a:lnTo>
                        <a:lnTo>
                          <a:pt x="29" y="112"/>
                        </a:lnTo>
                        <a:lnTo>
                          <a:pt x="13" y="118"/>
                        </a:lnTo>
                        <a:lnTo>
                          <a:pt x="0" y="119"/>
                        </a:lnTo>
                        <a:lnTo>
                          <a:pt x="8" y="131"/>
                        </a:lnTo>
                        <a:lnTo>
                          <a:pt x="7" y="137"/>
                        </a:lnTo>
                        <a:lnTo>
                          <a:pt x="12" y="148"/>
                        </a:lnTo>
                        <a:lnTo>
                          <a:pt x="29" y="145"/>
                        </a:lnTo>
                        <a:lnTo>
                          <a:pt x="44" y="150"/>
                        </a:lnTo>
                        <a:lnTo>
                          <a:pt x="66" y="149"/>
                        </a:lnTo>
                        <a:lnTo>
                          <a:pt x="89" y="136"/>
                        </a:lnTo>
                        <a:lnTo>
                          <a:pt x="104" y="124"/>
                        </a:lnTo>
                      </a:path>
                    </a:pathLst>
                  </a:custGeom>
                  <a:solidFill>
                    <a:srgbClr val="FCA43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47" name="Freeform 87"/>
                  <p:cNvSpPr>
                    <a:spLocks/>
                  </p:cNvSpPr>
                  <p:nvPr/>
                </p:nvSpPr>
                <p:spPr bwMode="auto">
                  <a:xfrm>
                    <a:off x="1421" y="3424"/>
                    <a:ext cx="63" cy="36"/>
                  </a:xfrm>
                  <a:custGeom>
                    <a:avLst/>
                    <a:gdLst>
                      <a:gd name="T0" fmla="*/ 7 w 63"/>
                      <a:gd name="T1" fmla="*/ 0 h 36"/>
                      <a:gd name="T2" fmla="*/ 14 w 63"/>
                      <a:gd name="T3" fmla="*/ 8 h 36"/>
                      <a:gd name="T4" fmla="*/ 14 w 63"/>
                      <a:gd name="T5" fmla="*/ 20 h 36"/>
                      <a:gd name="T6" fmla="*/ 29 w 63"/>
                      <a:gd name="T7" fmla="*/ 24 h 36"/>
                      <a:gd name="T8" fmla="*/ 38 w 63"/>
                      <a:gd name="T9" fmla="*/ 29 h 36"/>
                      <a:gd name="T10" fmla="*/ 62 w 63"/>
                      <a:gd name="T11" fmla="*/ 34 h 36"/>
                      <a:gd name="T12" fmla="*/ 45 w 63"/>
                      <a:gd name="T13" fmla="*/ 35 h 36"/>
                      <a:gd name="T14" fmla="*/ 23 w 63"/>
                      <a:gd name="T15" fmla="*/ 30 h 36"/>
                      <a:gd name="T16" fmla="*/ 7 w 63"/>
                      <a:gd name="T17" fmla="*/ 21 h 36"/>
                      <a:gd name="T18" fmla="*/ 0 w 63"/>
                      <a:gd name="T19" fmla="*/ 9 h 36"/>
                      <a:gd name="T20" fmla="*/ 7 w 63"/>
                      <a:gd name="T21" fmla="*/ 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3" h="36">
                        <a:moveTo>
                          <a:pt x="7" y="0"/>
                        </a:moveTo>
                        <a:lnTo>
                          <a:pt x="14" y="8"/>
                        </a:lnTo>
                        <a:lnTo>
                          <a:pt x="14" y="20"/>
                        </a:lnTo>
                        <a:lnTo>
                          <a:pt x="29" y="24"/>
                        </a:lnTo>
                        <a:lnTo>
                          <a:pt x="38" y="29"/>
                        </a:lnTo>
                        <a:lnTo>
                          <a:pt x="62" y="34"/>
                        </a:lnTo>
                        <a:lnTo>
                          <a:pt x="45" y="35"/>
                        </a:lnTo>
                        <a:lnTo>
                          <a:pt x="23" y="30"/>
                        </a:lnTo>
                        <a:lnTo>
                          <a:pt x="7" y="21"/>
                        </a:lnTo>
                        <a:lnTo>
                          <a:pt x="0" y="9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FCA43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48" name="Freeform 88"/>
                  <p:cNvSpPr>
                    <a:spLocks/>
                  </p:cNvSpPr>
                  <p:nvPr/>
                </p:nvSpPr>
                <p:spPr bwMode="auto">
                  <a:xfrm>
                    <a:off x="1391" y="3447"/>
                    <a:ext cx="23" cy="45"/>
                  </a:xfrm>
                  <a:custGeom>
                    <a:avLst/>
                    <a:gdLst>
                      <a:gd name="T0" fmla="*/ 0 w 23"/>
                      <a:gd name="T1" fmla="*/ 0 h 45"/>
                      <a:gd name="T2" fmla="*/ 0 w 23"/>
                      <a:gd name="T3" fmla="*/ 10 h 45"/>
                      <a:gd name="T4" fmla="*/ 0 w 23"/>
                      <a:gd name="T5" fmla="*/ 23 h 45"/>
                      <a:gd name="T6" fmla="*/ 14 w 23"/>
                      <a:gd name="T7" fmla="*/ 27 h 45"/>
                      <a:gd name="T8" fmla="*/ 22 w 23"/>
                      <a:gd name="T9" fmla="*/ 39 h 45"/>
                      <a:gd name="T10" fmla="*/ 14 w 23"/>
                      <a:gd name="T11" fmla="*/ 44 h 45"/>
                      <a:gd name="T12" fmla="*/ 0 w 23"/>
                      <a:gd name="T13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45">
                        <a:moveTo>
                          <a:pt x="0" y="0"/>
                        </a:moveTo>
                        <a:lnTo>
                          <a:pt x="0" y="10"/>
                        </a:lnTo>
                        <a:lnTo>
                          <a:pt x="0" y="23"/>
                        </a:lnTo>
                        <a:lnTo>
                          <a:pt x="14" y="27"/>
                        </a:lnTo>
                        <a:lnTo>
                          <a:pt x="22" y="39"/>
                        </a:lnTo>
                        <a:lnTo>
                          <a:pt x="14" y="44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CA43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49" name="Freeform 89"/>
                  <p:cNvSpPr>
                    <a:spLocks/>
                  </p:cNvSpPr>
                  <p:nvPr/>
                </p:nvSpPr>
                <p:spPr bwMode="auto">
                  <a:xfrm>
                    <a:off x="1271" y="3312"/>
                    <a:ext cx="91" cy="179"/>
                  </a:xfrm>
                  <a:custGeom>
                    <a:avLst/>
                    <a:gdLst>
                      <a:gd name="T0" fmla="*/ 39 w 91"/>
                      <a:gd name="T1" fmla="*/ 0 h 179"/>
                      <a:gd name="T2" fmla="*/ 47 w 91"/>
                      <a:gd name="T3" fmla="*/ 20 h 179"/>
                      <a:gd name="T4" fmla="*/ 39 w 91"/>
                      <a:gd name="T5" fmla="*/ 50 h 179"/>
                      <a:gd name="T6" fmla="*/ 39 w 91"/>
                      <a:gd name="T7" fmla="*/ 84 h 179"/>
                      <a:gd name="T8" fmla="*/ 38 w 91"/>
                      <a:gd name="T9" fmla="*/ 118 h 179"/>
                      <a:gd name="T10" fmla="*/ 37 w 91"/>
                      <a:gd name="T11" fmla="*/ 129 h 179"/>
                      <a:gd name="T12" fmla="*/ 45 w 91"/>
                      <a:gd name="T13" fmla="*/ 141 h 179"/>
                      <a:gd name="T14" fmla="*/ 60 w 91"/>
                      <a:gd name="T15" fmla="*/ 146 h 179"/>
                      <a:gd name="T16" fmla="*/ 77 w 91"/>
                      <a:gd name="T17" fmla="*/ 149 h 179"/>
                      <a:gd name="T18" fmla="*/ 82 w 91"/>
                      <a:gd name="T19" fmla="*/ 155 h 179"/>
                      <a:gd name="T20" fmla="*/ 83 w 91"/>
                      <a:gd name="T21" fmla="*/ 166 h 179"/>
                      <a:gd name="T22" fmla="*/ 90 w 91"/>
                      <a:gd name="T23" fmla="*/ 177 h 179"/>
                      <a:gd name="T24" fmla="*/ 76 w 91"/>
                      <a:gd name="T25" fmla="*/ 167 h 179"/>
                      <a:gd name="T26" fmla="*/ 76 w 91"/>
                      <a:gd name="T27" fmla="*/ 155 h 179"/>
                      <a:gd name="T28" fmla="*/ 61 w 91"/>
                      <a:gd name="T29" fmla="*/ 157 h 179"/>
                      <a:gd name="T30" fmla="*/ 45 w 91"/>
                      <a:gd name="T31" fmla="*/ 152 h 179"/>
                      <a:gd name="T32" fmla="*/ 38 w 91"/>
                      <a:gd name="T33" fmla="*/ 147 h 179"/>
                      <a:gd name="T34" fmla="*/ 30 w 91"/>
                      <a:gd name="T35" fmla="*/ 141 h 179"/>
                      <a:gd name="T36" fmla="*/ 15 w 91"/>
                      <a:gd name="T37" fmla="*/ 148 h 179"/>
                      <a:gd name="T38" fmla="*/ 8 w 91"/>
                      <a:gd name="T39" fmla="*/ 159 h 179"/>
                      <a:gd name="T40" fmla="*/ 7 w 91"/>
                      <a:gd name="T41" fmla="*/ 172 h 179"/>
                      <a:gd name="T42" fmla="*/ 0 w 91"/>
                      <a:gd name="T43" fmla="*/ 178 h 179"/>
                      <a:gd name="T44" fmla="*/ 1 w 91"/>
                      <a:gd name="T45" fmla="*/ 167 h 179"/>
                      <a:gd name="T46" fmla="*/ 0 w 91"/>
                      <a:gd name="T47" fmla="*/ 150 h 179"/>
                      <a:gd name="T48" fmla="*/ 0 w 91"/>
                      <a:gd name="T49" fmla="*/ 138 h 179"/>
                      <a:gd name="T50" fmla="*/ 8 w 91"/>
                      <a:gd name="T51" fmla="*/ 126 h 179"/>
                      <a:gd name="T52" fmla="*/ 0 w 91"/>
                      <a:gd name="T53" fmla="*/ 116 h 179"/>
                      <a:gd name="T54" fmla="*/ 9 w 91"/>
                      <a:gd name="T55" fmla="*/ 97 h 179"/>
                      <a:gd name="T56" fmla="*/ 15 w 91"/>
                      <a:gd name="T57" fmla="*/ 86 h 179"/>
                      <a:gd name="T58" fmla="*/ 16 w 91"/>
                      <a:gd name="T59" fmla="*/ 74 h 179"/>
                      <a:gd name="T60" fmla="*/ 24 w 91"/>
                      <a:gd name="T61" fmla="*/ 63 h 179"/>
                      <a:gd name="T62" fmla="*/ 23 w 91"/>
                      <a:gd name="T63" fmla="*/ 50 h 179"/>
                      <a:gd name="T64" fmla="*/ 17 w 91"/>
                      <a:gd name="T65" fmla="*/ 46 h 179"/>
                      <a:gd name="T66" fmla="*/ 0 w 91"/>
                      <a:gd name="T67" fmla="*/ 53 h 179"/>
                      <a:gd name="T68" fmla="*/ 9 w 91"/>
                      <a:gd name="T69" fmla="*/ 41 h 179"/>
                      <a:gd name="T70" fmla="*/ 17 w 91"/>
                      <a:gd name="T71" fmla="*/ 28 h 179"/>
                      <a:gd name="T72" fmla="*/ 17 w 91"/>
                      <a:gd name="T73" fmla="*/ 17 h 179"/>
                      <a:gd name="T74" fmla="*/ 24 w 91"/>
                      <a:gd name="T75" fmla="*/ 6 h 179"/>
                      <a:gd name="T76" fmla="*/ 39 w 91"/>
                      <a:gd name="T77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91" h="179">
                        <a:moveTo>
                          <a:pt x="39" y="0"/>
                        </a:moveTo>
                        <a:lnTo>
                          <a:pt x="47" y="20"/>
                        </a:lnTo>
                        <a:lnTo>
                          <a:pt x="39" y="50"/>
                        </a:lnTo>
                        <a:lnTo>
                          <a:pt x="39" y="84"/>
                        </a:lnTo>
                        <a:lnTo>
                          <a:pt x="38" y="118"/>
                        </a:lnTo>
                        <a:lnTo>
                          <a:pt x="37" y="129"/>
                        </a:lnTo>
                        <a:lnTo>
                          <a:pt x="45" y="141"/>
                        </a:lnTo>
                        <a:lnTo>
                          <a:pt x="60" y="146"/>
                        </a:lnTo>
                        <a:lnTo>
                          <a:pt x="77" y="149"/>
                        </a:lnTo>
                        <a:lnTo>
                          <a:pt x="82" y="155"/>
                        </a:lnTo>
                        <a:lnTo>
                          <a:pt x="83" y="166"/>
                        </a:lnTo>
                        <a:lnTo>
                          <a:pt x="90" y="177"/>
                        </a:lnTo>
                        <a:lnTo>
                          <a:pt x="76" y="167"/>
                        </a:lnTo>
                        <a:lnTo>
                          <a:pt x="76" y="155"/>
                        </a:lnTo>
                        <a:lnTo>
                          <a:pt x="61" y="157"/>
                        </a:lnTo>
                        <a:lnTo>
                          <a:pt x="45" y="152"/>
                        </a:lnTo>
                        <a:lnTo>
                          <a:pt x="38" y="147"/>
                        </a:lnTo>
                        <a:lnTo>
                          <a:pt x="30" y="141"/>
                        </a:lnTo>
                        <a:lnTo>
                          <a:pt x="15" y="148"/>
                        </a:lnTo>
                        <a:lnTo>
                          <a:pt x="8" y="159"/>
                        </a:lnTo>
                        <a:lnTo>
                          <a:pt x="7" y="172"/>
                        </a:lnTo>
                        <a:lnTo>
                          <a:pt x="0" y="178"/>
                        </a:lnTo>
                        <a:lnTo>
                          <a:pt x="1" y="167"/>
                        </a:lnTo>
                        <a:lnTo>
                          <a:pt x="0" y="150"/>
                        </a:lnTo>
                        <a:lnTo>
                          <a:pt x="0" y="138"/>
                        </a:lnTo>
                        <a:lnTo>
                          <a:pt x="8" y="126"/>
                        </a:lnTo>
                        <a:lnTo>
                          <a:pt x="0" y="116"/>
                        </a:lnTo>
                        <a:lnTo>
                          <a:pt x="9" y="97"/>
                        </a:lnTo>
                        <a:lnTo>
                          <a:pt x="15" y="86"/>
                        </a:lnTo>
                        <a:lnTo>
                          <a:pt x="16" y="74"/>
                        </a:lnTo>
                        <a:lnTo>
                          <a:pt x="24" y="63"/>
                        </a:lnTo>
                        <a:lnTo>
                          <a:pt x="23" y="50"/>
                        </a:lnTo>
                        <a:lnTo>
                          <a:pt x="17" y="46"/>
                        </a:lnTo>
                        <a:lnTo>
                          <a:pt x="0" y="53"/>
                        </a:lnTo>
                        <a:lnTo>
                          <a:pt x="9" y="41"/>
                        </a:lnTo>
                        <a:lnTo>
                          <a:pt x="17" y="28"/>
                        </a:lnTo>
                        <a:lnTo>
                          <a:pt x="17" y="17"/>
                        </a:lnTo>
                        <a:lnTo>
                          <a:pt x="24" y="6"/>
                        </a:lnTo>
                        <a:lnTo>
                          <a:pt x="39" y="0"/>
                        </a:lnTo>
                      </a:path>
                    </a:pathLst>
                  </a:custGeom>
                  <a:solidFill>
                    <a:srgbClr val="FCA43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50" name="Freeform 90"/>
                  <p:cNvSpPr>
                    <a:spLocks/>
                  </p:cNvSpPr>
                  <p:nvPr/>
                </p:nvSpPr>
                <p:spPr bwMode="auto">
                  <a:xfrm>
                    <a:off x="1144" y="3325"/>
                    <a:ext cx="45" cy="36"/>
                  </a:xfrm>
                  <a:custGeom>
                    <a:avLst/>
                    <a:gdLst>
                      <a:gd name="T0" fmla="*/ 8 w 45"/>
                      <a:gd name="T1" fmla="*/ 25 h 36"/>
                      <a:gd name="T2" fmla="*/ 14 w 45"/>
                      <a:gd name="T3" fmla="*/ 23 h 36"/>
                      <a:gd name="T4" fmla="*/ 29 w 45"/>
                      <a:gd name="T5" fmla="*/ 23 h 36"/>
                      <a:gd name="T6" fmla="*/ 36 w 45"/>
                      <a:gd name="T7" fmla="*/ 15 h 36"/>
                      <a:gd name="T8" fmla="*/ 44 w 45"/>
                      <a:gd name="T9" fmla="*/ 0 h 36"/>
                      <a:gd name="T10" fmla="*/ 44 w 45"/>
                      <a:gd name="T11" fmla="*/ 10 h 36"/>
                      <a:gd name="T12" fmla="*/ 36 w 45"/>
                      <a:gd name="T13" fmla="*/ 21 h 36"/>
                      <a:gd name="T14" fmla="*/ 29 w 45"/>
                      <a:gd name="T15" fmla="*/ 28 h 36"/>
                      <a:gd name="T16" fmla="*/ 14 w 45"/>
                      <a:gd name="T17" fmla="*/ 34 h 36"/>
                      <a:gd name="T18" fmla="*/ 0 w 45"/>
                      <a:gd name="T19" fmla="*/ 35 h 36"/>
                      <a:gd name="T20" fmla="*/ 8 w 45"/>
                      <a:gd name="T21" fmla="*/ 25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5" h="36">
                        <a:moveTo>
                          <a:pt x="8" y="25"/>
                        </a:moveTo>
                        <a:lnTo>
                          <a:pt x="14" y="23"/>
                        </a:lnTo>
                        <a:lnTo>
                          <a:pt x="29" y="23"/>
                        </a:lnTo>
                        <a:lnTo>
                          <a:pt x="36" y="15"/>
                        </a:lnTo>
                        <a:lnTo>
                          <a:pt x="44" y="0"/>
                        </a:lnTo>
                        <a:lnTo>
                          <a:pt x="44" y="10"/>
                        </a:lnTo>
                        <a:lnTo>
                          <a:pt x="36" y="21"/>
                        </a:lnTo>
                        <a:lnTo>
                          <a:pt x="29" y="28"/>
                        </a:lnTo>
                        <a:lnTo>
                          <a:pt x="14" y="34"/>
                        </a:lnTo>
                        <a:lnTo>
                          <a:pt x="0" y="35"/>
                        </a:lnTo>
                        <a:lnTo>
                          <a:pt x="8" y="25"/>
                        </a:lnTo>
                      </a:path>
                    </a:pathLst>
                  </a:custGeom>
                  <a:solidFill>
                    <a:srgbClr val="FCA43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51" name="Freeform 91"/>
                  <p:cNvSpPr>
                    <a:spLocks/>
                  </p:cNvSpPr>
                  <p:nvPr/>
                </p:nvSpPr>
                <p:spPr bwMode="auto">
                  <a:xfrm>
                    <a:off x="1058" y="3613"/>
                    <a:ext cx="75" cy="102"/>
                  </a:xfrm>
                  <a:custGeom>
                    <a:avLst/>
                    <a:gdLst>
                      <a:gd name="T0" fmla="*/ 0 w 75"/>
                      <a:gd name="T1" fmla="*/ 66 h 102"/>
                      <a:gd name="T2" fmla="*/ 6 w 75"/>
                      <a:gd name="T3" fmla="*/ 54 h 102"/>
                      <a:gd name="T4" fmla="*/ 13 w 75"/>
                      <a:gd name="T5" fmla="*/ 42 h 102"/>
                      <a:gd name="T6" fmla="*/ 23 w 75"/>
                      <a:gd name="T7" fmla="*/ 35 h 102"/>
                      <a:gd name="T8" fmla="*/ 30 w 75"/>
                      <a:gd name="T9" fmla="*/ 30 h 102"/>
                      <a:gd name="T10" fmla="*/ 37 w 75"/>
                      <a:gd name="T11" fmla="*/ 12 h 102"/>
                      <a:gd name="T12" fmla="*/ 45 w 75"/>
                      <a:gd name="T13" fmla="*/ 0 h 102"/>
                      <a:gd name="T14" fmla="*/ 46 w 75"/>
                      <a:gd name="T15" fmla="*/ 17 h 102"/>
                      <a:gd name="T16" fmla="*/ 37 w 75"/>
                      <a:gd name="T17" fmla="*/ 29 h 102"/>
                      <a:gd name="T18" fmla="*/ 30 w 75"/>
                      <a:gd name="T19" fmla="*/ 42 h 102"/>
                      <a:gd name="T20" fmla="*/ 22 w 75"/>
                      <a:gd name="T21" fmla="*/ 53 h 102"/>
                      <a:gd name="T22" fmla="*/ 37 w 75"/>
                      <a:gd name="T23" fmla="*/ 58 h 102"/>
                      <a:gd name="T24" fmla="*/ 43 w 75"/>
                      <a:gd name="T25" fmla="*/ 63 h 102"/>
                      <a:gd name="T26" fmla="*/ 52 w 75"/>
                      <a:gd name="T27" fmla="*/ 68 h 102"/>
                      <a:gd name="T28" fmla="*/ 66 w 75"/>
                      <a:gd name="T29" fmla="*/ 85 h 102"/>
                      <a:gd name="T30" fmla="*/ 74 w 75"/>
                      <a:gd name="T31" fmla="*/ 101 h 102"/>
                      <a:gd name="T32" fmla="*/ 0 w 75"/>
                      <a:gd name="T33" fmla="*/ 66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5" h="102">
                        <a:moveTo>
                          <a:pt x="0" y="66"/>
                        </a:moveTo>
                        <a:lnTo>
                          <a:pt x="6" y="54"/>
                        </a:lnTo>
                        <a:lnTo>
                          <a:pt x="13" y="42"/>
                        </a:lnTo>
                        <a:lnTo>
                          <a:pt x="23" y="35"/>
                        </a:lnTo>
                        <a:lnTo>
                          <a:pt x="30" y="30"/>
                        </a:lnTo>
                        <a:lnTo>
                          <a:pt x="37" y="12"/>
                        </a:lnTo>
                        <a:lnTo>
                          <a:pt x="45" y="0"/>
                        </a:lnTo>
                        <a:lnTo>
                          <a:pt x="46" y="17"/>
                        </a:lnTo>
                        <a:lnTo>
                          <a:pt x="37" y="29"/>
                        </a:lnTo>
                        <a:lnTo>
                          <a:pt x="30" y="42"/>
                        </a:lnTo>
                        <a:lnTo>
                          <a:pt x="22" y="53"/>
                        </a:lnTo>
                        <a:lnTo>
                          <a:pt x="37" y="58"/>
                        </a:lnTo>
                        <a:lnTo>
                          <a:pt x="43" y="63"/>
                        </a:lnTo>
                        <a:lnTo>
                          <a:pt x="52" y="68"/>
                        </a:lnTo>
                        <a:lnTo>
                          <a:pt x="66" y="85"/>
                        </a:lnTo>
                        <a:lnTo>
                          <a:pt x="74" y="101"/>
                        </a:lnTo>
                        <a:lnTo>
                          <a:pt x="0" y="66"/>
                        </a:lnTo>
                      </a:path>
                    </a:pathLst>
                  </a:custGeom>
                  <a:solidFill>
                    <a:srgbClr val="FCA43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52" name="Freeform 92"/>
                  <p:cNvSpPr>
                    <a:spLocks/>
                  </p:cNvSpPr>
                  <p:nvPr/>
                </p:nvSpPr>
                <p:spPr bwMode="auto">
                  <a:xfrm>
                    <a:off x="1228" y="3120"/>
                    <a:ext cx="57" cy="71"/>
                  </a:xfrm>
                  <a:custGeom>
                    <a:avLst/>
                    <a:gdLst>
                      <a:gd name="T0" fmla="*/ 0 w 57"/>
                      <a:gd name="T1" fmla="*/ 65 h 71"/>
                      <a:gd name="T2" fmla="*/ 16 w 57"/>
                      <a:gd name="T3" fmla="*/ 70 h 71"/>
                      <a:gd name="T4" fmla="*/ 24 w 57"/>
                      <a:gd name="T5" fmla="*/ 69 h 71"/>
                      <a:gd name="T6" fmla="*/ 39 w 57"/>
                      <a:gd name="T7" fmla="*/ 69 h 71"/>
                      <a:gd name="T8" fmla="*/ 47 w 57"/>
                      <a:gd name="T9" fmla="*/ 62 h 71"/>
                      <a:gd name="T10" fmla="*/ 55 w 57"/>
                      <a:gd name="T11" fmla="*/ 56 h 71"/>
                      <a:gd name="T12" fmla="*/ 55 w 57"/>
                      <a:gd name="T13" fmla="*/ 45 h 71"/>
                      <a:gd name="T14" fmla="*/ 56 w 57"/>
                      <a:gd name="T15" fmla="*/ 27 h 71"/>
                      <a:gd name="T16" fmla="*/ 56 w 57"/>
                      <a:gd name="T17" fmla="*/ 16 h 71"/>
                      <a:gd name="T18" fmla="*/ 56 w 57"/>
                      <a:gd name="T19" fmla="*/ 10 h 71"/>
                      <a:gd name="T20" fmla="*/ 47 w 57"/>
                      <a:gd name="T21" fmla="*/ 0 h 71"/>
                      <a:gd name="T22" fmla="*/ 40 w 57"/>
                      <a:gd name="T23" fmla="*/ 0 h 71"/>
                      <a:gd name="T24" fmla="*/ 25 w 57"/>
                      <a:gd name="T25" fmla="*/ 2 h 71"/>
                      <a:gd name="T26" fmla="*/ 16 w 57"/>
                      <a:gd name="T27" fmla="*/ 9 h 71"/>
                      <a:gd name="T28" fmla="*/ 16 w 57"/>
                      <a:gd name="T29" fmla="*/ 14 h 71"/>
                      <a:gd name="T30" fmla="*/ 9 w 57"/>
                      <a:gd name="T31" fmla="*/ 32 h 71"/>
                      <a:gd name="T32" fmla="*/ 9 w 57"/>
                      <a:gd name="T33" fmla="*/ 37 h 71"/>
                      <a:gd name="T34" fmla="*/ 9 w 57"/>
                      <a:gd name="T35" fmla="*/ 53 h 71"/>
                      <a:gd name="T36" fmla="*/ 0 w 57"/>
                      <a:gd name="T37" fmla="*/ 65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7" h="71">
                        <a:moveTo>
                          <a:pt x="0" y="65"/>
                        </a:moveTo>
                        <a:lnTo>
                          <a:pt x="16" y="70"/>
                        </a:lnTo>
                        <a:lnTo>
                          <a:pt x="24" y="69"/>
                        </a:lnTo>
                        <a:lnTo>
                          <a:pt x="39" y="69"/>
                        </a:lnTo>
                        <a:lnTo>
                          <a:pt x="47" y="62"/>
                        </a:lnTo>
                        <a:lnTo>
                          <a:pt x="55" y="56"/>
                        </a:lnTo>
                        <a:lnTo>
                          <a:pt x="55" y="45"/>
                        </a:lnTo>
                        <a:lnTo>
                          <a:pt x="56" y="27"/>
                        </a:lnTo>
                        <a:lnTo>
                          <a:pt x="56" y="16"/>
                        </a:lnTo>
                        <a:lnTo>
                          <a:pt x="56" y="10"/>
                        </a:lnTo>
                        <a:lnTo>
                          <a:pt x="47" y="0"/>
                        </a:lnTo>
                        <a:lnTo>
                          <a:pt x="40" y="0"/>
                        </a:lnTo>
                        <a:lnTo>
                          <a:pt x="25" y="2"/>
                        </a:lnTo>
                        <a:lnTo>
                          <a:pt x="16" y="9"/>
                        </a:lnTo>
                        <a:lnTo>
                          <a:pt x="16" y="14"/>
                        </a:lnTo>
                        <a:lnTo>
                          <a:pt x="9" y="32"/>
                        </a:lnTo>
                        <a:lnTo>
                          <a:pt x="9" y="37"/>
                        </a:lnTo>
                        <a:lnTo>
                          <a:pt x="9" y="53"/>
                        </a:lnTo>
                        <a:lnTo>
                          <a:pt x="0" y="65"/>
                        </a:lnTo>
                      </a:path>
                    </a:pathLst>
                  </a:custGeom>
                  <a:solidFill>
                    <a:srgbClr val="FCA439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53" name="Freeform 93"/>
                  <p:cNvSpPr>
                    <a:spLocks/>
                  </p:cNvSpPr>
                  <p:nvPr/>
                </p:nvSpPr>
                <p:spPr bwMode="auto">
                  <a:xfrm>
                    <a:off x="1165" y="3251"/>
                    <a:ext cx="109" cy="60"/>
                  </a:xfrm>
                  <a:custGeom>
                    <a:avLst/>
                    <a:gdLst>
                      <a:gd name="T0" fmla="*/ 0 w 109"/>
                      <a:gd name="T1" fmla="*/ 59 h 60"/>
                      <a:gd name="T2" fmla="*/ 0 w 109"/>
                      <a:gd name="T3" fmla="*/ 48 h 60"/>
                      <a:gd name="T4" fmla="*/ 9 w 109"/>
                      <a:gd name="T5" fmla="*/ 40 h 60"/>
                      <a:gd name="T6" fmla="*/ 8 w 109"/>
                      <a:gd name="T7" fmla="*/ 34 h 60"/>
                      <a:gd name="T8" fmla="*/ 16 w 109"/>
                      <a:gd name="T9" fmla="*/ 34 h 60"/>
                      <a:gd name="T10" fmla="*/ 24 w 109"/>
                      <a:gd name="T11" fmla="*/ 30 h 60"/>
                      <a:gd name="T12" fmla="*/ 17 w 109"/>
                      <a:gd name="T13" fmla="*/ 29 h 60"/>
                      <a:gd name="T14" fmla="*/ 16 w 109"/>
                      <a:gd name="T15" fmla="*/ 23 h 60"/>
                      <a:gd name="T16" fmla="*/ 24 w 109"/>
                      <a:gd name="T17" fmla="*/ 18 h 60"/>
                      <a:gd name="T18" fmla="*/ 24 w 109"/>
                      <a:gd name="T19" fmla="*/ 13 h 60"/>
                      <a:gd name="T20" fmla="*/ 24 w 109"/>
                      <a:gd name="T21" fmla="*/ 6 h 60"/>
                      <a:gd name="T22" fmla="*/ 31 w 109"/>
                      <a:gd name="T23" fmla="*/ 0 h 60"/>
                      <a:gd name="T24" fmla="*/ 39 w 109"/>
                      <a:gd name="T25" fmla="*/ 5 h 60"/>
                      <a:gd name="T26" fmla="*/ 48 w 109"/>
                      <a:gd name="T27" fmla="*/ 10 h 60"/>
                      <a:gd name="T28" fmla="*/ 54 w 109"/>
                      <a:gd name="T29" fmla="*/ 15 h 60"/>
                      <a:gd name="T30" fmla="*/ 69 w 109"/>
                      <a:gd name="T31" fmla="*/ 14 h 60"/>
                      <a:gd name="T32" fmla="*/ 77 w 109"/>
                      <a:gd name="T33" fmla="*/ 14 h 60"/>
                      <a:gd name="T34" fmla="*/ 93 w 109"/>
                      <a:gd name="T35" fmla="*/ 7 h 60"/>
                      <a:gd name="T36" fmla="*/ 77 w 109"/>
                      <a:gd name="T37" fmla="*/ 14 h 60"/>
                      <a:gd name="T38" fmla="*/ 61 w 109"/>
                      <a:gd name="T39" fmla="*/ 21 h 60"/>
                      <a:gd name="T40" fmla="*/ 47 w 109"/>
                      <a:gd name="T41" fmla="*/ 22 h 60"/>
                      <a:gd name="T42" fmla="*/ 39 w 109"/>
                      <a:gd name="T43" fmla="*/ 16 h 60"/>
                      <a:gd name="T44" fmla="*/ 31 w 109"/>
                      <a:gd name="T45" fmla="*/ 11 h 60"/>
                      <a:gd name="T46" fmla="*/ 24 w 109"/>
                      <a:gd name="T47" fmla="*/ 18 h 60"/>
                      <a:gd name="T48" fmla="*/ 32 w 109"/>
                      <a:gd name="T49" fmla="*/ 22 h 60"/>
                      <a:gd name="T50" fmla="*/ 39 w 109"/>
                      <a:gd name="T51" fmla="*/ 29 h 60"/>
                      <a:gd name="T52" fmla="*/ 47 w 109"/>
                      <a:gd name="T53" fmla="*/ 27 h 60"/>
                      <a:gd name="T54" fmla="*/ 53 w 109"/>
                      <a:gd name="T55" fmla="*/ 26 h 60"/>
                      <a:gd name="T56" fmla="*/ 46 w 109"/>
                      <a:gd name="T57" fmla="*/ 32 h 60"/>
                      <a:gd name="T58" fmla="*/ 32 w 109"/>
                      <a:gd name="T59" fmla="*/ 33 h 60"/>
                      <a:gd name="T60" fmla="*/ 24 w 109"/>
                      <a:gd name="T61" fmla="*/ 30 h 60"/>
                      <a:gd name="T62" fmla="*/ 23 w 109"/>
                      <a:gd name="T63" fmla="*/ 34 h 60"/>
                      <a:gd name="T64" fmla="*/ 39 w 109"/>
                      <a:gd name="T65" fmla="*/ 39 h 60"/>
                      <a:gd name="T66" fmla="*/ 54 w 109"/>
                      <a:gd name="T67" fmla="*/ 38 h 60"/>
                      <a:gd name="T68" fmla="*/ 69 w 109"/>
                      <a:gd name="T69" fmla="*/ 36 h 60"/>
                      <a:gd name="T70" fmla="*/ 92 w 109"/>
                      <a:gd name="T71" fmla="*/ 35 h 60"/>
                      <a:gd name="T72" fmla="*/ 108 w 109"/>
                      <a:gd name="T73" fmla="*/ 29 h 60"/>
                      <a:gd name="T74" fmla="*/ 92 w 109"/>
                      <a:gd name="T75" fmla="*/ 35 h 60"/>
                      <a:gd name="T76" fmla="*/ 68 w 109"/>
                      <a:gd name="T77" fmla="*/ 42 h 60"/>
                      <a:gd name="T78" fmla="*/ 61 w 109"/>
                      <a:gd name="T79" fmla="*/ 42 h 60"/>
                      <a:gd name="T80" fmla="*/ 46 w 109"/>
                      <a:gd name="T81" fmla="*/ 44 h 60"/>
                      <a:gd name="T82" fmla="*/ 31 w 109"/>
                      <a:gd name="T83" fmla="*/ 43 h 60"/>
                      <a:gd name="T84" fmla="*/ 16 w 109"/>
                      <a:gd name="T85" fmla="*/ 46 h 60"/>
                      <a:gd name="T86" fmla="*/ 9 w 109"/>
                      <a:gd name="T87" fmla="*/ 51 h 60"/>
                      <a:gd name="T88" fmla="*/ 0 w 109"/>
                      <a:gd name="T89" fmla="*/ 59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109" h="60">
                        <a:moveTo>
                          <a:pt x="0" y="59"/>
                        </a:moveTo>
                        <a:lnTo>
                          <a:pt x="0" y="48"/>
                        </a:lnTo>
                        <a:lnTo>
                          <a:pt x="9" y="40"/>
                        </a:lnTo>
                        <a:lnTo>
                          <a:pt x="8" y="34"/>
                        </a:lnTo>
                        <a:lnTo>
                          <a:pt x="16" y="34"/>
                        </a:lnTo>
                        <a:lnTo>
                          <a:pt x="24" y="30"/>
                        </a:lnTo>
                        <a:lnTo>
                          <a:pt x="17" y="29"/>
                        </a:lnTo>
                        <a:lnTo>
                          <a:pt x="16" y="23"/>
                        </a:lnTo>
                        <a:lnTo>
                          <a:pt x="24" y="18"/>
                        </a:lnTo>
                        <a:lnTo>
                          <a:pt x="24" y="13"/>
                        </a:lnTo>
                        <a:lnTo>
                          <a:pt x="24" y="6"/>
                        </a:lnTo>
                        <a:lnTo>
                          <a:pt x="31" y="0"/>
                        </a:lnTo>
                        <a:lnTo>
                          <a:pt x="39" y="5"/>
                        </a:lnTo>
                        <a:lnTo>
                          <a:pt x="48" y="10"/>
                        </a:lnTo>
                        <a:lnTo>
                          <a:pt x="54" y="15"/>
                        </a:lnTo>
                        <a:lnTo>
                          <a:pt x="69" y="14"/>
                        </a:lnTo>
                        <a:lnTo>
                          <a:pt x="77" y="14"/>
                        </a:lnTo>
                        <a:lnTo>
                          <a:pt x="93" y="7"/>
                        </a:lnTo>
                        <a:lnTo>
                          <a:pt x="77" y="14"/>
                        </a:lnTo>
                        <a:lnTo>
                          <a:pt x="61" y="21"/>
                        </a:lnTo>
                        <a:lnTo>
                          <a:pt x="47" y="22"/>
                        </a:lnTo>
                        <a:lnTo>
                          <a:pt x="39" y="16"/>
                        </a:lnTo>
                        <a:lnTo>
                          <a:pt x="31" y="11"/>
                        </a:lnTo>
                        <a:lnTo>
                          <a:pt x="24" y="18"/>
                        </a:lnTo>
                        <a:lnTo>
                          <a:pt x="32" y="22"/>
                        </a:lnTo>
                        <a:lnTo>
                          <a:pt x="39" y="29"/>
                        </a:lnTo>
                        <a:lnTo>
                          <a:pt x="47" y="27"/>
                        </a:lnTo>
                        <a:lnTo>
                          <a:pt x="53" y="26"/>
                        </a:lnTo>
                        <a:lnTo>
                          <a:pt x="46" y="32"/>
                        </a:lnTo>
                        <a:lnTo>
                          <a:pt x="32" y="33"/>
                        </a:lnTo>
                        <a:lnTo>
                          <a:pt x="24" y="30"/>
                        </a:lnTo>
                        <a:lnTo>
                          <a:pt x="23" y="34"/>
                        </a:lnTo>
                        <a:lnTo>
                          <a:pt x="39" y="39"/>
                        </a:lnTo>
                        <a:lnTo>
                          <a:pt x="54" y="38"/>
                        </a:lnTo>
                        <a:lnTo>
                          <a:pt x="69" y="36"/>
                        </a:lnTo>
                        <a:lnTo>
                          <a:pt x="92" y="35"/>
                        </a:lnTo>
                        <a:lnTo>
                          <a:pt x="108" y="29"/>
                        </a:lnTo>
                        <a:lnTo>
                          <a:pt x="92" y="35"/>
                        </a:lnTo>
                        <a:lnTo>
                          <a:pt x="68" y="42"/>
                        </a:lnTo>
                        <a:lnTo>
                          <a:pt x="61" y="42"/>
                        </a:lnTo>
                        <a:lnTo>
                          <a:pt x="46" y="44"/>
                        </a:lnTo>
                        <a:lnTo>
                          <a:pt x="31" y="43"/>
                        </a:lnTo>
                        <a:lnTo>
                          <a:pt x="16" y="46"/>
                        </a:lnTo>
                        <a:lnTo>
                          <a:pt x="9" y="51"/>
                        </a:lnTo>
                        <a:lnTo>
                          <a:pt x="0" y="59"/>
                        </a:lnTo>
                      </a:path>
                    </a:pathLst>
                  </a:custGeom>
                  <a:solidFill>
                    <a:srgbClr val="FCA43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54" name="Freeform 94"/>
                  <p:cNvSpPr>
                    <a:spLocks/>
                  </p:cNvSpPr>
                  <p:nvPr/>
                </p:nvSpPr>
                <p:spPr bwMode="auto">
                  <a:xfrm>
                    <a:off x="1210" y="3209"/>
                    <a:ext cx="34" cy="19"/>
                  </a:xfrm>
                  <a:custGeom>
                    <a:avLst/>
                    <a:gdLst>
                      <a:gd name="T0" fmla="*/ 0 w 34"/>
                      <a:gd name="T1" fmla="*/ 18 h 19"/>
                      <a:gd name="T2" fmla="*/ 0 w 34"/>
                      <a:gd name="T3" fmla="*/ 12 h 19"/>
                      <a:gd name="T4" fmla="*/ 10 w 34"/>
                      <a:gd name="T5" fmla="*/ 6 h 19"/>
                      <a:gd name="T6" fmla="*/ 10 w 34"/>
                      <a:gd name="T7" fmla="*/ 0 h 19"/>
                      <a:gd name="T8" fmla="*/ 17 w 34"/>
                      <a:gd name="T9" fmla="*/ 0 h 19"/>
                      <a:gd name="T10" fmla="*/ 26 w 34"/>
                      <a:gd name="T11" fmla="*/ 4 h 19"/>
                      <a:gd name="T12" fmla="*/ 33 w 34"/>
                      <a:gd name="T13" fmla="*/ 5 h 19"/>
                      <a:gd name="T14" fmla="*/ 26 w 34"/>
                      <a:gd name="T15" fmla="*/ 4 h 19"/>
                      <a:gd name="T16" fmla="*/ 17 w 34"/>
                      <a:gd name="T17" fmla="*/ 6 h 19"/>
                      <a:gd name="T18" fmla="*/ 0 w 34"/>
                      <a:gd name="T1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4" h="19">
                        <a:moveTo>
                          <a:pt x="0" y="18"/>
                        </a:moveTo>
                        <a:lnTo>
                          <a:pt x="0" y="12"/>
                        </a:lnTo>
                        <a:lnTo>
                          <a:pt x="10" y="6"/>
                        </a:lnTo>
                        <a:lnTo>
                          <a:pt x="10" y="0"/>
                        </a:lnTo>
                        <a:lnTo>
                          <a:pt x="17" y="0"/>
                        </a:lnTo>
                        <a:lnTo>
                          <a:pt x="26" y="4"/>
                        </a:lnTo>
                        <a:lnTo>
                          <a:pt x="33" y="5"/>
                        </a:lnTo>
                        <a:lnTo>
                          <a:pt x="26" y="4"/>
                        </a:lnTo>
                        <a:lnTo>
                          <a:pt x="17" y="6"/>
                        </a:lnTo>
                        <a:lnTo>
                          <a:pt x="0" y="18"/>
                        </a:lnTo>
                      </a:path>
                    </a:pathLst>
                  </a:custGeom>
                  <a:solidFill>
                    <a:srgbClr val="FCA43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553055" name="Group 95"/>
                <p:cNvGrpSpPr>
                  <a:grpSpLocks/>
                </p:cNvGrpSpPr>
                <p:nvPr/>
              </p:nvGrpSpPr>
              <p:grpSpPr bwMode="auto">
                <a:xfrm>
                  <a:off x="636" y="3601"/>
                  <a:ext cx="579" cy="623"/>
                  <a:chOff x="636" y="3601"/>
                  <a:chExt cx="579" cy="623"/>
                </a:xfrm>
              </p:grpSpPr>
              <p:sp>
                <p:nvSpPr>
                  <p:cNvPr id="553056" name="Freeform 96"/>
                  <p:cNvSpPr>
                    <a:spLocks/>
                  </p:cNvSpPr>
                  <p:nvPr/>
                </p:nvSpPr>
                <p:spPr bwMode="auto">
                  <a:xfrm>
                    <a:off x="636" y="3601"/>
                    <a:ext cx="576" cy="623"/>
                  </a:xfrm>
                  <a:custGeom>
                    <a:avLst/>
                    <a:gdLst>
                      <a:gd name="T0" fmla="*/ 205 w 576"/>
                      <a:gd name="T1" fmla="*/ 538 h 623"/>
                      <a:gd name="T2" fmla="*/ 216 w 576"/>
                      <a:gd name="T3" fmla="*/ 545 h 623"/>
                      <a:gd name="T4" fmla="*/ 229 w 576"/>
                      <a:gd name="T5" fmla="*/ 549 h 623"/>
                      <a:gd name="T6" fmla="*/ 241 w 576"/>
                      <a:gd name="T7" fmla="*/ 542 h 623"/>
                      <a:gd name="T8" fmla="*/ 255 w 576"/>
                      <a:gd name="T9" fmla="*/ 534 h 623"/>
                      <a:gd name="T10" fmla="*/ 269 w 576"/>
                      <a:gd name="T11" fmla="*/ 532 h 623"/>
                      <a:gd name="T12" fmla="*/ 286 w 576"/>
                      <a:gd name="T13" fmla="*/ 532 h 623"/>
                      <a:gd name="T14" fmla="*/ 299 w 576"/>
                      <a:gd name="T15" fmla="*/ 526 h 623"/>
                      <a:gd name="T16" fmla="*/ 309 w 576"/>
                      <a:gd name="T17" fmla="*/ 512 h 623"/>
                      <a:gd name="T18" fmla="*/ 326 w 576"/>
                      <a:gd name="T19" fmla="*/ 499 h 623"/>
                      <a:gd name="T20" fmla="*/ 347 w 576"/>
                      <a:gd name="T21" fmla="*/ 474 h 623"/>
                      <a:gd name="T22" fmla="*/ 367 w 576"/>
                      <a:gd name="T23" fmla="*/ 453 h 623"/>
                      <a:gd name="T24" fmla="*/ 382 w 576"/>
                      <a:gd name="T25" fmla="*/ 434 h 623"/>
                      <a:gd name="T26" fmla="*/ 390 w 576"/>
                      <a:gd name="T27" fmla="*/ 449 h 623"/>
                      <a:gd name="T28" fmla="*/ 399 w 576"/>
                      <a:gd name="T29" fmla="*/ 453 h 623"/>
                      <a:gd name="T30" fmla="*/ 422 w 576"/>
                      <a:gd name="T31" fmla="*/ 438 h 623"/>
                      <a:gd name="T32" fmla="*/ 447 w 576"/>
                      <a:gd name="T33" fmla="*/ 416 h 623"/>
                      <a:gd name="T34" fmla="*/ 474 w 576"/>
                      <a:gd name="T35" fmla="*/ 385 h 623"/>
                      <a:gd name="T36" fmla="*/ 500 w 576"/>
                      <a:gd name="T37" fmla="*/ 359 h 623"/>
                      <a:gd name="T38" fmla="*/ 531 w 576"/>
                      <a:gd name="T39" fmla="*/ 342 h 623"/>
                      <a:gd name="T40" fmla="*/ 554 w 576"/>
                      <a:gd name="T41" fmla="*/ 321 h 623"/>
                      <a:gd name="T42" fmla="*/ 571 w 576"/>
                      <a:gd name="T43" fmla="*/ 301 h 623"/>
                      <a:gd name="T44" fmla="*/ 575 w 576"/>
                      <a:gd name="T45" fmla="*/ 290 h 623"/>
                      <a:gd name="T46" fmla="*/ 575 w 576"/>
                      <a:gd name="T47" fmla="*/ 258 h 623"/>
                      <a:gd name="T48" fmla="*/ 567 w 576"/>
                      <a:gd name="T49" fmla="*/ 221 h 623"/>
                      <a:gd name="T50" fmla="*/ 553 w 576"/>
                      <a:gd name="T51" fmla="*/ 171 h 623"/>
                      <a:gd name="T52" fmla="*/ 536 w 576"/>
                      <a:gd name="T53" fmla="*/ 114 h 623"/>
                      <a:gd name="T54" fmla="*/ 514 w 576"/>
                      <a:gd name="T55" fmla="*/ 53 h 623"/>
                      <a:gd name="T56" fmla="*/ 504 w 576"/>
                      <a:gd name="T57" fmla="*/ 45 h 623"/>
                      <a:gd name="T58" fmla="*/ 490 w 576"/>
                      <a:gd name="T59" fmla="*/ 31 h 623"/>
                      <a:gd name="T60" fmla="*/ 483 w 576"/>
                      <a:gd name="T61" fmla="*/ 16 h 623"/>
                      <a:gd name="T62" fmla="*/ 476 w 576"/>
                      <a:gd name="T63" fmla="*/ 7 h 623"/>
                      <a:gd name="T64" fmla="*/ 467 w 576"/>
                      <a:gd name="T65" fmla="*/ 7 h 623"/>
                      <a:gd name="T66" fmla="*/ 460 w 576"/>
                      <a:gd name="T67" fmla="*/ 0 h 623"/>
                      <a:gd name="T68" fmla="*/ 448 w 576"/>
                      <a:gd name="T69" fmla="*/ 12 h 623"/>
                      <a:gd name="T70" fmla="*/ 434 w 576"/>
                      <a:gd name="T71" fmla="*/ 15 h 623"/>
                      <a:gd name="T72" fmla="*/ 423 w 576"/>
                      <a:gd name="T73" fmla="*/ 21 h 623"/>
                      <a:gd name="T74" fmla="*/ 401 w 576"/>
                      <a:gd name="T75" fmla="*/ 42 h 623"/>
                      <a:gd name="T76" fmla="*/ 379 w 576"/>
                      <a:gd name="T77" fmla="*/ 57 h 623"/>
                      <a:gd name="T78" fmla="*/ 354 w 576"/>
                      <a:gd name="T79" fmla="*/ 63 h 623"/>
                      <a:gd name="T80" fmla="*/ 309 w 576"/>
                      <a:gd name="T81" fmla="*/ 76 h 623"/>
                      <a:gd name="T82" fmla="*/ 254 w 576"/>
                      <a:gd name="T83" fmla="*/ 85 h 623"/>
                      <a:gd name="T84" fmla="*/ 210 w 576"/>
                      <a:gd name="T85" fmla="*/ 87 h 623"/>
                      <a:gd name="T86" fmla="*/ 158 w 576"/>
                      <a:gd name="T87" fmla="*/ 94 h 623"/>
                      <a:gd name="T88" fmla="*/ 108 w 576"/>
                      <a:gd name="T89" fmla="*/ 91 h 623"/>
                      <a:gd name="T90" fmla="*/ 50 w 576"/>
                      <a:gd name="T91" fmla="*/ 103 h 623"/>
                      <a:gd name="T92" fmla="*/ 0 w 576"/>
                      <a:gd name="T93" fmla="*/ 110 h 623"/>
                      <a:gd name="T94" fmla="*/ 71 w 576"/>
                      <a:gd name="T95" fmla="*/ 622 h 623"/>
                      <a:gd name="T96" fmla="*/ 100 w 576"/>
                      <a:gd name="T97" fmla="*/ 606 h 623"/>
                      <a:gd name="T98" fmla="*/ 140 w 576"/>
                      <a:gd name="T99" fmla="*/ 581 h 623"/>
                      <a:gd name="T100" fmla="*/ 175 w 576"/>
                      <a:gd name="T101" fmla="*/ 559 h 623"/>
                      <a:gd name="T102" fmla="*/ 205 w 576"/>
                      <a:gd name="T103" fmla="*/ 538 h 6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576" h="623">
                        <a:moveTo>
                          <a:pt x="205" y="538"/>
                        </a:moveTo>
                        <a:lnTo>
                          <a:pt x="216" y="545"/>
                        </a:lnTo>
                        <a:lnTo>
                          <a:pt x="229" y="549"/>
                        </a:lnTo>
                        <a:lnTo>
                          <a:pt x="241" y="542"/>
                        </a:lnTo>
                        <a:lnTo>
                          <a:pt x="255" y="534"/>
                        </a:lnTo>
                        <a:lnTo>
                          <a:pt x="269" y="532"/>
                        </a:lnTo>
                        <a:lnTo>
                          <a:pt x="286" y="532"/>
                        </a:lnTo>
                        <a:lnTo>
                          <a:pt x="299" y="526"/>
                        </a:lnTo>
                        <a:lnTo>
                          <a:pt x="309" y="512"/>
                        </a:lnTo>
                        <a:lnTo>
                          <a:pt x="326" y="499"/>
                        </a:lnTo>
                        <a:lnTo>
                          <a:pt x="347" y="474"/>
                        </a:lnTo>
                        <a:lnTo>
                          <a:pt x="367" y="453"/>
                        </a:lnTo>
                        <a:lnTo>
                          <a:pt x="382" y="434"/>
                        </a:lnTo>
                        <a:lnTo>
                          <a:pt x="390" y="449"/>
                        </a:lnTo>
                        <a:lnTo>
                          <a:pt x="399" y="453"/>
                        </a:lnTo>
                        <a:lnTo>
                          <a:pt x="422" y="438"/>
                        </a:lnTo>
                        <a:lnTo>
                          <a:pt x="447" y="416"/>
                        </a:lnTo>
                        <a:lnTo>
                          <a:pt x="474" y="385"/>
                        </a:lnTo>
                        <a:lnTo>
                          <a:pt x="500" y="359"/>
                        </a:lnTo>
                        <a:lnTo>
                          <a:pt x="531" y="342"/>
                        </a:lnTo>
                        <a:lnTo>
                          <a:pt x="554" y="321"/>
                        </a:lnTo>
                        <a:lnTo>
                          <a:pt x="571" y="301"/>
                        </a:lnTo>
                        <a:lnTo>
                          <a:pt x="575" y="290"/>
                        </a:lnTo>
                        <a:lnTo>
                          <a:pt x="575" y="258"/>
                        </a:lnTo>
                        <a:lnTo>
                          <a:pt x="567" y="221"/>
                        </a:lnTo>
                        <a:lnTo>
                          <a:pt x="553" y="171"/>
                        </a:lnTo>
                        <a:lnTo>
                          <a:pt x="536" y="114"/>
                        </a:lnTo>
                        <a:lnTo>
                          <a:pt x="514" y="53"/>
                        </a:lnTo>
                        <a:lnTo>
                          <a:pt x="504" y="45"/>
                        </a:lnTo>
                        <a:lnTo>
                          <a:pt x="490" y="31"/>
                        </a:lnTo>
                        <a:lnTo>
                          <a:pt x="483" y="16"/>
                        </a:lnTo>
                        <a:lnTo>
                          <a:pt x="476" y="7"/>
                        </a:lnTo>
                        <a:lnTo>
                          <a:pt x="467" y="7"/>
                        </a:lnTo>
                        <a:lnTo>
                          <a:pt x="460" y="0"/>
                        </a:lnTo>
                        <a:lnTo>
                          <a:pt x="448" y="12"/>
                        </a:lnTo>
                        <a:lnTo>
                          <a:pt x="434" y="15"/>
                        </a:lnTo>
                        <a:lnTo>
                          <a:pt x="423" y="21"/>
                        </a:lnTo>
                        <a:lnTo>
                          <a:pt x="401" y="42"/>
                        </a:lnTo>
                        <a:lnTo>
                          <a:pt x="379" y="57"/>
                        </a:lnTo>
                        <a:lnTo>
                          <a:pt x="354" y="63"/>
                        </a:lnTo>
                        <a:lnTo>
                          <a:pt x="309" y="76"/>
                        </a:lnTo>
                        <a:lnTo>
                          <a:pt x="254" y="85"/>
                        </a:lnTo>
                        <a:lnTo>
                          <a:pt x="210" y="87"/>
                        </a:lnTo>
                        <a:lnTo>
                          <a:pt x="158" y="94"/>
                        </a:lnTo>
                        <a:lnTo>
                          <a:pt x="108" y="91"/>
                        </a:lnTo>
                        <a:lnTo>
                          <a:pt x="50" y="103"/>
                        </a:lnTo>
                        <a:lnTo>
                          <a:pt x="0" y="110"/>
                        </a:lnTo>
                        <a:lnTo>
                          <a:pt x="71" y="622"/>
                        </a:lnTo>
                        <a:lnTo>
                          <a:pt x="100" y="606"/>
                        </a:lnTo>
                        <a:lnTo>
                          <a:pt x="140" y="581"/>
                        </a:lnTo>
                        <a:lnTo>
                          <a:pt x="175" y="559"/>
                        </a:lnTo>
                        <a:lnTo>
                          <a:pt x="205" y="538"/>
                        </a:lnTo>
                      </a:path>
                    </a:pathLst>
                  </a:custGeom>
                  <a:solidFill>
                    <a:srgbClr val="66FF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57" name="Freeform 97"/>
                  <p:cNvSpPr>
                    <a:spLocks/>
                  </p:cNvSpPr>
                  <p:nvPr/>
                </p:nvSpPr>
                <p:spPr bwMode="auto">
                  <a:xfrm>
                    <a:off x="702" y="3614"/>
                    <a:ext cx="395" cy="145"/>
                  </a:xfrm>
                  <a:custGeom>
                    <a:avLst/>
                    <a:gdLst>
                      <a:gd name="T0" fmla="*/ 0 w 395"/>
                      <a:gd name="T1" fmla="*/ 88 h 145"/>
                      <a:gd name="T2" fmla="*/ 38 w 395"/>
                      <a:gd name="T3" fmla="*/ 80 h 145"/>
                      <a:gd name="T4" fmla="*/ 66 w 395"/>
                      <a:gd name="T5" fmla="*/ 80 h 145"/>
                      <a:gd name="T6" fmla="*/ 97 w 395"/>
                      <a:gd name="T7" fmla="*/ 79 h 145"/>
                      <a:gd name="T8" fmla="*/ 146 w 395"/>
                      <a:gd name="T9" fmla="*/ 75 h 145"/>
                      <a:gd name="T10" fmla="*/ 191 w 395"/>
                      <a:gd name="T11" fmla="*/ 73 h 145"/>
                      <a:gd name="T12" fmla="*/ 234 w 395"/>
                      <a:gd name="T13" fmla="*/ 60 h 145"/>
                      <a:gd name="T14" fmla="*/ 285 w 395"/>
                      <a:gd name="T15" fmla="*/ 51 h 145"/>
                      <a:gd name="T16" fmla="*/ 315 w 395"/>
                      <a:gd name="T17" fmla="*/ 45 h 145"/>
                      <a:gd name="T18" fmla="*/ 346 w 395"/>
                      <a:gd name="T19" fmla="*/ 17 h 145"/>
                      <a:gd name="T20" fmla="*/ 369 w 395"/>
                      <a:gd name="T21" fmla="*/ 2 h 145"/>
                      <a:gd name="T22" fmla="*/ 382 w 395"/>
                      <a:gd name="T23" fmla="*/ 0 h 145"/>
                      <a:gd name="T24" fmla="*/ 394 w 395"/>
                      <a:gd name="T25" fmla="*/ 3 h 145"/>
                      <a:gd name="T26" fmla="*/ 378 w 395"/>
                      <a:gd name="T27" fmla="*/ 11 h 145"/>
                      <a:gd name="T28" fmla="*/ 370 w 395"/>
                      <a:gd name="T29" fmla="*/ 18 h 145"/>
                      <a:gd name="T30" fmla="*/ 360 w 395"/>
                      <a:gd name="T31" fmla="*/ 26 h 145"/>
                      <a:gd name="T32" fmla="*/ 353 w 395"/>
                      <a:gd name="T33" fmla="*/ 37 h 145"/>
                      <a:gd name="T34" fmla="*/ 349 w 395"/>
                      <a:gd name="T35" fmla="*/ 49 h 145"/>
                      <a:gd name="T36" fmla="*/ 336 w 395"/>
                      <a:gd name="T37" fmla="*/ 62 h 145"/>
                      <a:gd name="T38" fmla="*/ 327 w 395"/>
                      <a:gd name="T39" fmla="*/ 64 h 145"/>
                      <a:gd name="T40" fmla="*/ 333 w 395"/>
                      <a:gd name="T41" fmla="*/ 80 h 145"/>
                      <a:gd name="T42" fmla="*/ 344 w 395"/>
                      <a:gd name="T43" fmla="*/ 86 h 145"/>
                      <a:gd name="T44" fmla="*/ 358 w 395"/>
                      <a:gd name="T45" fmla="*/ 96 h 145"/>
                      <a:gd name="T46" fmla="*/ 347 w 395"/>
                      <a:gd name="T47" fmla="*/ 98 h 145"/>
                      <a:gd name="T48" fmla="*/ 329 w 395"/>
                      <a:gd name="T49" fmla="*/ 96 h 145"/>
                      <a:gd name="T50" fmla="*/ 317 w 395"/>
                      <a:gd name="T51" fmla="*/ 88 h 145"/>
                      <a:gd name="T52" fmla="*/ 307 w 395"/>
                      <a:gd name="T53" fmla="*/ 85 h 145"/>
                      <a:gd name="T54" fmla="*/ 294 w 395"/>
                      <a:gd name="T55" fmla="*/ 97 h 145"/>
                      <a:gd name="T56" fmla="*/ 277 w 395"/>
                      <a:gd name="T57" fmla="*/ 105 h 145"/>
                      <a:gd name="T58" fmla="*/ 258 w 395"/>
                      <a:gd name="T59" fmla="*/ 103 h 145"/>
                      <a:gd name="T60" fmla="*/ 246 w 395"/>
                      <a:gd name="T61" fmla="*/ 96 h 145"/>
                      <a:gd name="T62" fmla="*/ 231 w 395"/>
                      <a:gd name="T63" fmla="*/ 92 h 145"/>
                      <a:gd name="T64" fmla="*/ 212 w 395"/>
                      <a:gd name="T65" fmla="*/ 90 h 145"/>
                      <a:gd name="T66" fmla="*/ 194 w 395"/>
                      <a:gd name="T67" fmla="*/ 96 h 145"/>
                      <a:gd name="T68" fmla="*/ 174 w 395"/>
                      <a:gd name="T69" fmla="*/ 110 h 145"/>
                      <a:gd name="T70" fmla="*/ 161 w 395"/>
                      <a:gd name="T71" fmla="*/ 122 h 145"/>
                      <a:gd name="T72" fmla="*/ 138 w 395"/>
                      <a:gd name="T73" fmla="*/ 121 h 145"/>
                      <a:gd name="T74" fmla="*/ 114 w 395"/>
                      <a:gd name="T75" fmla="*/ 113 h 145"/>
                      <a:gd name="T76" fmla="*/ 122 w 395"/>
                      <a:gd name="T77" fmla="*/ 128 h 145"/>
                      <a:gd name="T78" fmla="*/ 134 w 395"/>
                      <a:gd name="T79" fmla="*/ 144 h 145"/>
                      <a:gd name="T80" fmla="*/ 114 w 395"/>
                      <a:gd name="T81" fmla="*/ 134 h 145"/>
                      <a:gd name="T82" fmla="*/ 105 w 395"/>
                      <a:gd name="T83" fmla="*/ 128 h 145"/>
                      <a:gd name="T84" fmla="*/ 98 w 395"/>
                      <a:gd name="T85" fmla="*/ 117 h 145"/>
                      <a:gd name="T86" fmla="*/ 91 w 395"/>
                      <a:gd name="T87" fmla="*/ 118 h 145"/>
                      <a:gd name="T88" fmla="*/ 87 w 395"/>
                      <a:gd name="T89" fmla="*/ 131 h 145"/>
                      <a:gd name="T90" fmla="*/ 83 w 395"/>
                      <a:gd name="T91" fmla="*/ 127 h 145"/>
                      <a:gd name="T92" fmla="*/ 69 w 395"/>
                      <a:gd name="T93" fmla="*/ 117 h 145"/>
                      <a:gd name="T94" fmla="*/ 51 w 395"/>
                      <a:gd name="T95" fmla="*/ 115 h 145"/>
                      <a:gd name="T96" fmla="*/ 41 w 395"/>
                      <a:gd name="T97" fmla="*/ 101 h 145"/>
                      <a:gd name="T98" fmla="*/ 23 w 395"/>
                      <a:gd name="T99" fmla="*/ 98 h 145"/>
                      <a:gd name="T100" fmla="*/ 11 w 395"/>
                      <a:gd name="T101" fmla="*/ 96 h 145"/>
                      <a:gd name="T102" fmla="*/ 0 w 395"/>
                      <a:gd name="T103" fmla="*/ 88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95" h="145">
                        <a:moveTo>
                          <a:pt x="0" y="88"/>
                        </a:moveTo>
                        <a:lnTo>
                          <a:pt x="38" y="80"/>
                        </a:lnTo>
                        <a:lnTo>
                          <a:pt x="66" y="80"/>
                        </a:lnTo>
                        <a:lnTo>
                          <a:pt x="97" y="79"/>
                        </a:lnTo>
                        <a:lnTo>
                          <a:pt x="146" y="75"/>
                        </a:lnTo>
                        <a:lnTo>
                          <a:pt x="191" y="73"/>
                        </a:lnTo>
                        <a:lnTo>
                          <a:pt x="234" y="60"/>
                        </a:lnTo>
                        <a:lnTo>
                          <a:pt x="285" y="51"/>
                        </a:lnTo>
                        <a:lnTo>
                          <a:pt x="315" y="45"/>
                        </a:lnTo>
                        <a:lnTo>
                          <a:pt x="346" y="17"/>
                        </a:lnTo>
                        <a:lnTo>
                          <a:pt x="369" y="2"/>
                        </a:lnTo>
                        <a:lnTo>
                          <a:pt x="382" y="0"/>
                        </a:lnTo>
                        <a:lnTo>
                          <a:pt x="394" y="3"/>
                        </a:lnTo>
                        <a:lnTo>
                          <a:pt x="378" y="11"/>
                        </a:lnTo>
                        <a:lnTo>
                          <a:pt x="370" y="18"/>
                        </a:lnTo>
                        <a:lnTo>
                          <a:pt x="360" y="26"/>
                        </a:lnTo>
                        <a:lnTo>
                          <a:pt x="353" y="37"/>
                        </a:lnTo>
                        <a:lnTo>
                          <a:pt x="349" y="49"/>
                        </a:lnTo>
                        <a:lnTo>
                          <a:pt x="336" y="62"/>
                        </a:lnTo>
                        <a:lnTo>
                          <a:pt x="327" y="64"/>
                        </a:lnTo>
                        <a:lnTo>
                          <a:pt x="333" y="80"/>
                        </a:lnTo>
                        <a:lnTo>
                          <a:pt x="344" y="86"/>
                        </a:lnTo>
                        <a:lnTo>
                          <a:pt x="358" y="96"/>
                        </a:lnTo>
                        <a:lnTo>
                          <a:pt x="347" y="98"/>
                        </a:lnTo>
                        <a:lnTo>
                          <a:pt x="329" y="96"/>
                        </a:lnTo>
                        <a:lnTo>
                          <a:pt x="317" y="88"/>
                        </a:lnTo>
                        <a:lnTo>
                          <a:pt x="307" y="85"/>
                        </a:lnTo>
                        <a:lnTo>
                          <a:pt x="294" y="97"/>
                        </a:lnTo>
                        <a:lnTo>
                          <a:pt x="277" y="105"/>
                        </a:lnTo>
                        <a:lnTo>
                          <a:pt x="258" y="103"/>
                        </a:lnTo>
                        <a:lnTo>
                          <a:pt x="246" y="96"/>
                        </a:lnTo>
                        <a:lnTo>
                          <a:pt x="231" y="92"/>
                        </a:lnTo>
                        <a:lnTo>
                          <a:pt x="212" y="90"/>
                        </a:lnTo>
                        <a:lnTo>
                          <a:pt x="194" y="96"/>
                        </a:lnTo>
                        <a:lnTo>
                          <a:pt x="174" y="110"/>
                        </a:lnTo>
                        <a:lnTo>
                          <a:pt x="161" y="122"/>
                        </a:lnTo>
                        <a:lnTo>
                          <a:pt x="138" y="121"/>
                        </a:lnTo>
                        <a:lnTo>
                          <a:pt x="114" y="113"/>
                        </a:lnTo>
                        <a:lnTo>
                          <a:pt x="122" y="128"/>
                        </a:lnTo>
                        <a:lnTo>
                          <a:pt x="134" y="144"/>
                        </a:lnTo>
                        <a:lnTo>
                          <a:pt x="114" y="134"/>
                        </a:lnTo>
                        <a:lnTo>
                          <a:pt x="105" y="128"/>
                        </a:lnTo>
                        <a:lnTo>
                          <a:pt x="98" y="117"/>
                        </a:lnTo>
                        <a:lnTo>
                          <a:pt x="91" y="118"/>
                        </a:lnTo>
                        <a:lnTo>
                          <a:pt x="87" y="131"/>
                        </a:lnTo>
                        <a:lnTo>
                          <a:pt x="83" y="127"/>
                        </a:lnTo>
                        <a:lnTo>
                          <a:pt x="69" y="117"/>
                        </a:lnTo>
                        <a:lnTo>
                          <a:pt x="51" y="115"/>
                        </a:lnTo>
                        <a:lnTo>
                          <a:pt x="41" y="101"/>
                        </a:lnTo>
                        <a:lnTo>
                          <a:pt x="23" y="98"/>
                        </a:lnTo>
                        <a:lnTo>
                          <a:pt x="11" y="96"/>
                        </a:lnTo>
                        <a:lnTo>
                          <a:pt x="0" y="88"/>
                        </a:lnTo>
                      </a:path>
                    </a:pathLst>
                  </a:custGeom>
                  <a:solidFill>
                    <a:srgbClr val="3399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58" name="Freeform 98"/>
                  <p:cNvSpPr>
                    <a:spLocks/>
                  </p:cNvSpPr>
                  <p:nvPr/>
                </p:nvSpPr>
                <p:spPr bwMode="auto">
                  <a:xfrm>
                    <a:off x="981" y="3936"/>
                    <a:ext cx="77" cy="140"/>
                  </a:xfrm>
                  <a:custGeom>
                    <a:avLst/>
                    <a:gdLst>
                      <a:gd name="T0" fmla="*/ 57 w 77"/>
                      <a:gd name="T1" fmla="*/ 118 h 140"/>
                      <a:gd name="T2" fmla="*/ 43 w 77"/>
                      <a:gd name="T3" fmla="*/ 115 h 140"/>
                      <a:gd name="T4" fmla="*/ 36 w 77"/>
                      <a:gd name="T5" fmla="*/ 100 h 140"/>
                      <a:gd name="T6" fmla="*/ 21 w 77"/>
                      <a:gd name="T7" fmla="*/ 125 h 140"/>
                      <a:gd name="T8" fmla="*/ 0 w 77"/>
                      <a:gd name="T9" fmla="*/ 139 h 140"/>
                      <a:gd name="T10" fmla="*/ 17 w 77"/>
                      <a:gd name="T11" fmla="*/ 121 h 140"/>
                      <a:gd name="T12" fmla="*/ 25 w 77"/>
                      <a:gd name="T13" fmla="*/ 103 h 140"/>
                      <a:gd name="T14" fmla="*/ 25 w 77"/>
                      <a:gd name="T15" fmla="*/ 82 h 140"/>
                      <a:gd name="T16" fmla="*/ 26 w 77"/>
                      <a:gd name="T17" fmla="*/ 55 h 140"/>
                      <a:gd name="T18" fmla="*/ 24 w 77"/>
                      <a:gd name="T19" fmla="*/ 27 h 140"/>
                      <a:gd name="T20" fmla="*/ 29 w 77"/>
                      <a:gd name="T21" fmla="*/ 0 h 140"/>
                      <a:gd name="T22" fmla="*/ 31 w 77"/>
                      <a:gd name="T23" fmla="*/ 31 h 140"/>
                      <a:gd name="T24" fmla="*/ 34 w 77"/>
                      <a:gd name="T25" fmla="*/ 52 h 140"/>
                      <a:gd name="T26" fmla="*/ 41 w 77"/>
                      <a:gd name="T27" fmla="*/ 78 h 140"/>
                      <a:gd name="T28" fmla="*/ 42 w 77"/>
                      <a:gd name="T29" fmla="*/ 62 h 140"/>
                      <a:gd name="T30" fmla="*/ 48 w 77"/>
                      <a:gd name="T31" fmla="*/ 50 h 140"/>
                      <a:gd name="T32" fmla="*/ 46 w 77"/>
                      <a:gd name="T33" fmla="*/ 77 h 140"/>
                      <a:gd name="T34" fmla="*/ 47 w 77"/>
                      <a:gd name="T35" fmla="*/ 97 h 140"/>
                      <a:gd name="T36" fmla="*/ 58 w 77"/>
                      <a:gd name="T37" fmla="*/ 108 h 140"/>
                      <a:gd name="T38" fmla="*/ 76 w 77"/>
                      <a:gd name="T39" fmla="*/ 104 h 140"/>
                      <a:gd name="T40" fmla="*/ 65 w 77"/>
                      <a:gd name="T41" fmla="*/ 113 h 140"/>
                      <a:gd name="T42" fmla="*/ 57 w 77"/>
                      <a:gd name="T43" fmla="*/ 118 h 1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77" h="140">
                        <a:moveTo>
                          <a:pt x="57" y="118"/>
                        </a:moveTo>
                        <a:lnTo>
                          <a:pt x="43" y="115"/>
                        </a:lnTo>
                        <a:lnTo>
                          <a:pt x="36" y="100"/>
                        </a:lnTo>
                        <a:lnTo>
                          <a:pt x="21" y="125"/>
                        </a:lnTo>
                        <a:lnTo>
                          <a:pt x="0" y="139"/>
                        </a:lnTo>
                        <a:lnTo>
                          <a:pt x="17" y="121"/>
                        </a:lnTo>
                        <a:lnTo>
                          <a:pt x="25" y="103"/>
                        </a:lnTo>
                        <a:lnTo>
                          <a:pt x="25" y="82"/>
                        </a:lnTo>
                        <a:lnTo>
                          <a:pt x="26" y="55"/>
                        </a:lnTo>
                        <a:lnTo>
                          <a:pt x="24" y="27"/>
                        </a:lnTo>
                        <a:lnTo>
                          <a:pt x="29" y="0"/>
                        </a:lnTo>
                        <a:lnTo>
                          <a:pt x="31" y="31"/>
                        </a:lnTo>
                        <a:lnTo>
                          <a:pt x="34" y="52"/>
                        </a:lnTo>
                        <a:lnTo>
                          <a:pt x="41" y="78"/>
                        </a:lnTo>
                        <a:lnTo>
                          <a:pt x="42" y="62"/>
                        </a:lnTo>
                        <a:lnTo>
                          <a:pt x="48" y="50"/>
                        </a:lnTo>
                        <a:lnTo>
                          <a:pt x="46" y="77"/>
                        </a:lnTo>
                        <a:lnTo>
                          <a:pt x="47" y="97"/>
                        </a:lnTo>
                        <a:lnTo>
                          <a:pt x="58" y="108"/>
                        </a:lnTo>
                        <a:lnTo>
                          <a:pt x="76" y="104"/>
                        </a:lnTo>
                        <a:lnTo>
                          <a:pt x="65" y="113"/>
                        </a:lnTo>
                        <a:lnTo>
                          <a:pt x="57" y="118"/>
                        </a:lnTo>
                      </a:path>
                    </a:pathLst>
                  </a:custGeom>
                  <a:solidFill>
                    <a:srgbClr val="3399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59" name="Freeform 99"/>
                  <p:cNvSpPr>
                    <a:spLocks/>
                  </p:cNvSpPr>
                  <p:nvPr/>
                </p:nvSpPr>
                <p:spPr bwMode="auto">
                  <a:xfrm>
                    <a:off x="765" y="3985"/>
                    <a:ext cx="142" cy="168"/>
                  </a:xfrm>
                  <a:custGeom>
                    <a:avLst/>
                    <a:gdLst>
                      <a:gd name="T0" fmla="*/ 118 w 142"/>
                      <a:gd name="T1" fmla="*/ 156 h 168"/>
                      <a:gd name="T2" fmla="*/ 107 w 142"/>
                      <a:gd name="T3" fmla="*/ 158 h 168"/>
                      <a:gd name="T4" fmla="*/ 98 w 142"/>
                      <a:gd name="T5" fmla="*/ 166 h 168"/>
                      <a:gd name="T6" fmla="*/ 84 w 142"/>
                      <a:gd name="T7" fmla="*/ 161 h 168"/>
                      <a:gd name="T8" fmla="*/ 76 w 142"/>
                      <a:gd name="T9" fmla="*/ 154 h 168"/>
                      <a:gd name="T10" fmla="*/ 59 w 142"/>
                      <a:gd name="T11" fmla="*/ 167 h 168"/>
                      <a:gd name="T12" fmla="*/ 51 w 142"/>
                      <a:gd name="T13" fmla="*/ 125 h 168"/>
                      <a:gd name="T14" fmla="*/ 33 w 142"/>
                      <a:gd name="T15" fmla="*/ 96 h 168"/>
                      <a:gd name="T16" fmla="*/ 19 w 142"/>
                      <a:gd name="T17" fmla="*/ 56 h 168"/>
                      <a:gd name="T18" fmla="*/ 0 w 142"/>
                      <a:gd name="T19" fmla="*/ 0 h 168"/>
                      <a:gd name="T20" fmla="*/ 25 w 142"/>
                      <a:gd name="T21" fmla="*/ 55 h 168"/>
                      <a:gd name="T22" fmla="*/ 49 w 142"/>
                      <a:gd name="T23" fmla="*/ 104 h 168"/>
                      <a:gd name="T24" fmla="*/ 64 w 142"/>
                      <a:gd name="T25" fmla="*/ 123 h 168"/>
                      <a:gd name="T26" fmla="*/ 90 w 142"/>
                      <a:gd name="T27" fmla="*/ 151 h 168"/>
                      <a:gd name="T28" fmla="*/ 65 w 142"/>
                      <a:gd name="T29" fmla="*/ 111 h 168"/>
                      <a:gd name="T30" fmla="*/ 53 w 142"/>
                      <a:gd name="T31" fmla="*/ 87 h 168"/>
                      <a:gd name="T32" fmla="*/ 38 w 142"/>
                      <a:gd name="T33" fmla="*/ 58 h 168"/>
                      <a:gd name="T34" fmla="*/ 34 w 142"/>
                      <a:gd name="T35" fmla="*/ 27 h 168"/>
                      <a:gd name="T36" fmla="*/ 45 w 142"/>
                      <a:gd name="T37" fmla="*/ 67 h 168"/>
                      <a:gd name="T38" fmla="*/ 53 w 142"/>
                      <a:gd name="T39" fmla="*/ 81 h 168"/>
                      <a:gd name="T40" fmla="*/ 64 w 142"/>
                      <a:gd name="T41" fmla="*/ 96 h 168"/>
                      <a:gd name="T42" fmla="*/ 75 w 142"/>
                      <a:gd name="T43" fmla="*/ 116 h 168"/>
                      <a:gd name="T44" fmla="*/ 89 w 142"/>
                      <a:gd name="T45" fmla="*/ 130 h 168"/>
                      <a:gd name="T46" fmla="*/ 91 w 142"/>
                      <a:gd name="T47" fmla="*/ 113 h 168"/>
                      <a:gd name="T48" fmla="*/ 90 w 142"/>
                      <a:gd name="T49" fmla="*/ 85 h 168"/>
                      <a:gd name="T50" fmla="*/ 89 w 142"/>
                      <a:gd name="T51" fmla="*/ 64 h 168"/>
                      <a:gd name="T52" fmla="*/ 96 w 142"/>
                      <a:gd name="T53" fmla="*/ 107 h 168"/>
                      <a:gd name="T54" fmla="*/ 96 w 142"/>
                      <a:gd name="T55" fmla="*/ 133 h 168"/>
                      <a:gd name="T56" fmla="*/ 103 w 142"/>
                      <a:gd name="T57" fmla="*/ 134 h 168"/>
                      <a:gd name="T58" fmla="*/ 109 w 142"/>
                      <a:gd name="T59" fmla="*/ 120 h 168"/>
                      <a:gd name="T60" fmla="*/ 119 w 142"/>
                      <a:gd name="T61" fmla="*/ 125 h 168"/>
                      <a:gd name="T62" fmla="*/ 124 w 142"/>
                      <a:gd name="T63" fmla="*/ 134 h 168"/>
                      <a:gd name="T64" fmla="*/ 133 w 142"/>
                      <a:gd name="T65" fmla="*/ 143 h 168"/>
                      <a:gd name="T66" fmla="*/ 141 w 142"/>
                      <a:gd name="T67" fmla="*/ 147 h 168"/>
                      <a:gd name="T68" fmla="*/ 131 w 142"/>
                      <a:gd name="T69" fmla="*/ 155 h 168"/>
                      <a:gd name="T70" fmla="*/ 118 w 142"/>
                      <a:gd name="T71" fmla="*/ 156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42" h="168">
                        <a:moveTo>
                          <a:pt x="118" y="156"/>
                        </a:moveTo>
                        <a:lnTo>
                          <a:pt x="107" y="158"/>
                        </a:lnTo>
                        <a:lnTo>
                          <a:pt x="98" y="166"/>
                        </a:lnTo>
                        <a:lnTo>
                          <a:pt x="84" y="161"/>
                        </a:lnTo>
                        <a:lnTo>
                          <a:pt x="76" y="154"/>
                        </a:lnTo>
                        <a:lnTo>
                          <a:pt x="59" y="167"/>
                        </a:lnTo>
                        <a:lnTo>
                          <a:pt x="51" y="125"/>
                        </a:lnTo>
                        <a:lnTo>
                          <a:pt x="33" y="96"/>
                        </a:lnTo>
                        <a:lnTo>
                          <a:pt x="19" y="56"/>
                        </a:lnTo>
                        <a:lnTo>
                          <a:pt x="0" y="0"/>
                        </a:lnTo>
                        <a:lnTo>
                          <a:pt x="25" y="55"/>
                        </a:lnTo>
                        <a:lnTo>
                          <a:pt x="49" y="104"/>
                        </a:lnTo>
                        <a:lnTo>
                          <a:pt x="64" y="123"/>
                        </a:lnTo>
                        <a:lnTo>
                          <a:pt x="90" y="151"/>
                        </a:lnTo>
                        <a:lnTo>
                          <a:pt x="65" y="111"/>
                        </a:lnTo>
                        <a:lnTo>
                          <a:pt x="53" y="87"/>
                        </a:lnTo>
                        <a:lnTo>
                          <a:pt x="38" y="58"/>
                        </a:lnTo>
                        <a:lnTo>
                          <a:pt x="34" y="27"/>
                        </a:lnTo>
                        <a:lnTo>
                          <a:pt x="45" y="67"/>
                        </a:lnTo>
                        <a:lnTo>
                          <a:pt x="53" y="81"/>
                        </a:lnTo>
                        <a:lnTo>
                          <a:pt x="64" y="96"/>
                        </a:lnTo>
                        <a:lnTo>
                          <a:pt x="75" y="116"/>
                        </a:lnTo>
                        <a:lnTo>
                          <a:pt x="89" y="130"/>
                        </a:lnTo>
                        <a:lnTo>
                          <a:pt x="91" y="113"/>
                        </a:lnTo>
                        <a:lnTo>
                          <a:pt x="90" y="85"/>
                        </a:lnTo>
                        <a:lnTo>
                          <a:pt x="89" y="64"/>
                        </a:lnTo>
                        <a:lnTo>
                          <a:pt x="96" y="107"/>
                        </a:lnTo>
                        <a:lnTo>
                          <a:pt x="96" y="133"/>
                        </a:lnTo>
                        <a:lnTo>
                          <a:pt x="103" y="134"/>
                        </a:lnTo>
                        <a:lnTo>
                          <a:pt x="109" y="120"/>
                        </a:lnTo>
                        <a:lnTo>
                          <a:pt x="119" y="125"/>
                        </a:lnTo>
                        <a:lnTo>
                          <a:pt x="124" y="134"/>
                        </a:lnTo>
                        <a:lnTo>
                          <a:pt x="133" y="143"/>
                        </a:lnTo>
                        <a:lnTo>
                          <a:pt x="141" y="147"/>
                        </a:lnTo>
                        <a:lnTo>
                          <a:pt x="131" y="155"/>
                        </a:lnTo>
                        <a:lnTo>
                          <a:pt x="118" y="156"/>
                        </a:lnTo>
                      </a:path>
                    </a:pathLst>
                  </a:custGeom>
                  <a:solidFill>
                    <a:srgbClr val="3399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60" name="Freeform 100"/>
                  <p:cNvSpPr>
                    <a:spLocks/>
                  </p:cNvSpPr>
                  <p:nvPr/>
                </p:nvSpPr>
                <p:spPr bwMode="auto">
                  <a:xfrm>
                    <a:off x="1143" y="3674"/>
                    <a:ext cx="72" cy="231"/>
                  </a:xfrm>
                  <a:custGeom>
                    <a:avLst/>
                    <a:gdLst>
                      <a:gd name="T0" fmla="*/ 68 w 72"/>
                      <a:gd name="T1" fmla="*/ 218 h 231"/>
                      <a:gd name="T2" fmla="*/ 71 w 72"/>
                      <a:gd name="T3" fmla="*/ 196 h 231"/>
                      <a:gd name="T4" fmla="*/ 67 w 72"/>
                      <a:gd name="T5" fmla="*/ 174 h 231"/>
                      <a:gd name="T6" fmla="*/ 59 w 72"/>
                      <a:gd name="T7" fmla="*/ 153 h 231"/>
                      <a:gd name="T8" fmla="*/ 53 w 72"/>
                      <a:gd name="T9" fmla="*/ 161 h 231"/>
                      <a:gd name="T10" fmla="*/ 47 w 72"/>
                      <a:gd name="T11" fmla="*/ 146 h 231"/>
                      <a:gd name="T12" fmla="*/ 41 w 72"/>
                      <a:gd name="T13" fmla="*/ 125 h 231"/>
                      <a:gd name="T14" fmla="*/ 35 w 72"/>
                      <a:gd name="T15" fmla="*/ 99 h 231"/>
                      <a:gd name="T16" fmla="*/ 25 w 72"/>
                      <a:gd name="T17" fmla="*/ 64 h 231"/>
                      <a:gd name="T18" fmla="*/ 15 w 72"/>
                      <a:gd name="T19" fmla="*/ 23 h 231"/>
                      <a:gd name="T20" fmla="*/ 8 w 72"/>
                      <a:gd name="T21" fmla="*/ 6 h 231"/>
                      <a:gd name="T22" fmla="*/ 0 w 72"/>
                      <a:gd name="T23" fmla="*/ 0 h 231"/>
                      <a:gd name="T24" fmla="*/ 10 w 72"/>
                      <a:gd name="T25" fmla="*/ 17 h 231"/>
                      <a:gd name="T26" fmla="*/ 13 w 72"/>
                      <a:gd name="T27" fmla="*/ 38 h 231"/>
                      <a:gd name="T28" fmla="*/ 20 w 72"/>
                      <a:gd name="T29" fmla="*/ 59 h 231"/>
                      <a:gd name="T30" fmla="*/ 23 w 72"/>
                      <a:gd name="T31" fmla="*/ 86 h 231"/>
                      <a:gd name="T32" fmla="*/ 31 w 72"/>
                      <a:gd name="T33" fmla="*/ 111 h 231"/>
                      <a:gd name="T34" fmla="*/ 37 w 72"/>
                      <a:gd name="T35" fmla="*/ 130 h 231"/>
                      <a:gd name="T36" fmla="*/ 44 w 72"/>
                      <a:gd name="T37" fmla="*/ 151 h 231"/>
                      <a:gd name="T38" fmla="*/ 38 w 72"/>
                      <a:gd name="T39" fmla="*/ 163 h 231"/>
                      <a:gd name="T40" fmla="*/ 45 w 72"/>
                      <a:gd name="T41" fmla="*/ 162 h 231"/>
                      <a:gd name="T42" fmla="*/ 54 w 72"/>
                      <a:gd name="T43" fmla="*/ 167 h 231"/>
                      <a:gd name="T44" fmla="*/ 59 w 72"/>
                      <a:gd name="T45" fmla="*/ 176 h 231"/>
                      <a:gd name="T46" fmla="*/ 64 w 72"/>
                      <a:gd name="T47" fmla="*/ 191 h 231"/>
                      <a:gd name="T48" fmla="*/ 65 w 72"/>
                      <a:gd name="T49" fmla="*/ 213 h 231"/>
                      <a:gd name="T50" fmla="*/ 56 w 72"/>
                      <a:gd name="T51" fmla="*/ 230 h 231"/>
                      <a:gd name="T52" fmla="*/ 68 w 72"/>
                      <a:gd name="T53" fmla="*/ 218 h 2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72" h="231">
                        <a:moveTo>
                          <a:pt x="68" y="218"/>
                        </a:moveTo>
                        <a:lnTo>
                          <a:pt x="71" y="196"/>
                        </a:lnTo>
                        <a:lnTo>
                          <a:pt x="67" y="174"/>
                        </a:lnTo>
                        <a:lnTo>
                          <a:pt x="59" y="153"/>
                        </a:lnTo>
                        <a:lnTo>
                          <a:pt x="53" y="161"/>
                        </a:lnTo>
                        <a:lnTo>
                          <a:pt x="47" y="146"/>
                        </a:lnTo>
                        <a:lnTo>
                          <a:pt x="41" y="125"/>
                        </a:lnTo>
                        <a:lnTo>
                          <a:pt x="35" y="99"/>
                        </a:lnTo>
                        <a:lnTo>
                          <a:pt x="25" y="64"/>
                        </a:lnTo>
                        <a:lnTo>
                          <a:pt x="15" y="23"/>
                        </a:lnTo>
                        <a:lnTo>
                          <a:pt x="8" y="6"/>
                        </a:lnTo>
                        <a:lnTo>
                          <a:pt x="0" y="0"/>
                        </a:lnTo>
                        <a:lnTo>
                          <a:pt x="10" y="17"/>
                        </a:lnTo>
                        <a:lnTo>
                          <a:pt x="13" y="38"/>
                        </a:lnTo>
                        <a:lnTo>
                          <a:pt x="20" y="59"/>
                        </a:lnTo>
                        <a:lnTo>
                          <a:pt x="23" y="86"/>
                        </a:lnTo>
                        <a:lnTo>
                          <a:pt x="31" y="111"/>
                        </a:lnTo>
                        <a:lnTo>
                          <a:pt x="37" y="130"/>
                        </a:lnTo>
                        <a:lnTo>
                          <a:pt x="44" y="151"/>
                        </a:lnTo>
                        <a:lnTo>
                          <a:pt x="38" y="163"/>
                        </a:lnTo>
                        <a:lnTo>
                          <a:pt x="45" y="162"/>
                        </a:lnTo>
                        <a:lnTo>
                          <a:pt x="54" y="167"/>
                        </a:lnTo>
                        <a:lnTo>
                          <a:pt x="59" y="176"/>
                        </a:lnTo>
                        <a:lnTo>
                          <a:pt x="64" y="191"/>
                        </a:lnTo>
                        <a:lnTo>
                          <a:pt x="65" y="213"/>
                        </a:lnTo>
                        <a:lnTo>
                          <a:pt x="56" y="230"/>
                        </a:lnTo>
                        <a:lnTo>
                          <a:pt x="68" y="218"/>
                        </a:lnTo>
                      </a:path>
                    </a:pathLst>
                  </a:custGeom>
                  <a:solidFill>
                    <a:srgbClr val="3399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553061" name="Freeform 101"/>
                  <p:cNvSpPr>
                    <a:spLocks/>
                  </p:cNvSpPr>
                  <p:nvPr/>
                </p:nvSpPr>
                <p:spPr bwMode="auto">
                  <a:xfrm>
                    <a:off x="1104" y="3604"/>
                    <a:ext cx="40" cy="55"/>
                  </a:xfrm>
                  <a:custGeom>
                    <a:avLst/>
                    <a:gdLst>
                      <a:gd name="T0" fmla="*/ 0 w 40"/>
                      <a:gd name="T1" fmla="*/ 11 h 55"/>
                      <a:gd name="T2" fmla="*/ 4 w 40"/>
                      <a:gd name="T3" fmla="*/ 0 h 55"/>
                      <a:gd name="T4" fmla="*/ 6 w 40"/>
                      <a:gd name="T5" fmla="*/ 10 h 55"/>
                      <a:gd name="T6" fmla="*/ 13 w 40"/>
                      <a:gd name="T7" fmla="*/ 20 h 55"/>
                      <a:gd name="T8" fmla="*/ 19 w 40"/>
                      <a:gd name="T9" fmla="*/ 30 h 55"/>
                      <a:gd name="T10" fmla="*/ 26 w 40"/>
                      <a:gd name="T11" fmla="*/ 33 h 55"/>
                      <a:gd name="T12" fmla="*/ 39 w 40"/>
                      <a:gd name="T13" fmla="*/ 54 h 55"/>
                      <a:gd name="T14" fmla="*/ 28 w 40"/>
                      <a:gd name="T15" fmla="*/ 38 h 55"/>
                      <a:gd name="T16" fmla="*/ 22 w 40"/>
                      <a:gd name="T17" fmla="*/ 35 h 55"/>
                      <a:gd name="T18" fmla="*/ 12 w 40"/>
                      <a:gd name="T19" fmla="*/ 31 h 55"/>
                      <a:gd name="T20" fmla="*/ 4 w 40"/>
                      <a:gd name="T21" fmla="*/ 21 h 55"/>
                      <a:gd name="T22" fmla="*/ 0 w 40"/>
                      <a:gd name="T23" fmla="*/ 11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0" h="55">
                        <a:moveTo>
                          <a:pt x="0" y="11"/>
                        </a:moveTo>
                        <a:lnTo>
                          <a:pt x="4" y="0"/>
                        </a:lnTo>
                        <a:lnTo>
                          <a:pt x="6" y="10"/>
                        </a:lnTo>
                        <a:lnTo>
                          <a:pt x="13" y="20"/>
                        </a:lnTo>
                        <a:lnTo>
                          <a:pt x="19" y="30"/>
                        </a:lnTo>
                        <a:lnTo>
                          <a:pt x="26" y="33"/>
                        </a:lnTo>
                        <a:lnTo>
                          <a:pt x="39" y="54"/>
                        </a:lnTo>
                        <a:lnTo>
                          <a:pt x="28" y="38"/>
                        </a:lnTo>
                        <a:lnTo>
                          <a:pt x="22" y="35"/>
                        </a:lnTo>
                        <a:lnTo>
                          <a:pt x="12" y="31"/>
                        </a:lnTo>
                        <a:lnTo>
                          <a:pt x="4" y="21"/>
                        </a:lnTo>
                        <a:lnTo>
                          <a:pt x="0" y="11"/>
                        </a:lnTo>
                      </a:path>
                    </a:pathLst>
                  </a:custGeom>
                  <a:solidFill>
                    <a:srgbClr val="4362B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zh-CN" altLang="en-US" sz="2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65486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5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5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5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7" grpId="0" build="p" autoUpdateAnimBg="0"/>
      <p:bldP spid="55299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0A5273-AC79-4D90-B408-4359E6D83ABA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6290" name="Text Box 18"/>
          <p:cNvSpPr txBox="1">
            <a:spLocks noChangeArrowheads="1"/>
          </p:cNvSpPr>
          <p:nvPr/>
        </p:nvSpPr>
        <p:spPr bwMode="auto">
          <a:xfrm>
            <a:off x="762000" y="2209800"/>
            <a:ext cx="1752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惯性力：</a:t>
            </a: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</a:t>
            </a:r>
          </a:p>
        </p:txBody>
      </p:sp>
      <p:graphicFrame>
        <p:nvGraphicFramePr>
          <p:cNvPr id="566291" name="Object 19"/>
          <p:cNvGraphicFramePr>
            <a:graphicFrameLocks noChangeAspect="1"/>
          </p:cNvGraphicFramePr>
          <p:nvPr/>
        </p:nvGraphicFramePr>
        <p:xfrm>
          <a:off x="2438400" y="2133600"/>
          <a:ext cx="38100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3" imgW="1371600" imgH="253800" progId="Equation.3">
                  <p:embed/>
                </p:oleObj>
              </mc:Choice>
              <mc:Fallback>
                <p:oleObj name="Equation" r:id="rId3" imgW="1371600" imgH="253800" progId="Equation.3">
                  <p:embed/>
                  <p:pic>
                    <p:nvPicPr>
                      <p:cNvPr id="56629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33600"/>
                        <a:ext cx="381000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292" name="Text Box 20"/>
          <p:cNvSpPr txBox="1">
            <a:spLocks noChangeArrowheads="1"/>
          </p:cNvSpPr>
          <p:nvPr/>
        </p:nvSpPr>
        <p:spPr bwMode="auto">
          <a:xfrm>
            <a:off x="762000" y="3429000"/>
            <a:ext cx="1408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则有：</a:t>
            </a:r>
          </a:p>
        </p:txBody>
      </p:sp>
      <p:graphicFrame>
        <p:nvGraphicFramePr>
          <p:cNvPr id="566293" name="Object 21"/>
          <p:cNvGraphicFramePr>
            <a:graphicFrameLocks noChangeAspect="1"/>
          </p:cNvGraphicFramePr>
          <p:nvPr/>
        </p:nvGraphicFramePr>
        <p:xfrm>
          <a:off x="2590800" y="3352800"/>
          <a:ext cx="23622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5" imgW="812520" imgH="253800" progId="Equation.3">
                  <p:embed/>
                </p:oleObj>
              </mc:Choice>
              <mc:Fallback>
                <p:oleObj name="Equation" r:id="rId5" imgW="812520" imgH="253800" progId="Equation.3">
                  <p:embed/>
                  <p:pic>
                    <p:nvPicPr>
                      <p:cNvPr id="56629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352800"/>
                        <a:ext cx="23622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6320" name="Text Box 48"/>
          <p:cNvSpPr txBox="1">
            <a:spLocks noChangeArrowheads="1"/>
          </p:cNvSpPr>
          <p:nvPr/>
        </p:nvSpPr>
        <p:spPr bwMode="auto">
          <a:xfrm>
            <a:off x="609600" y="4572000"/>
            <a:ext cx="7543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在非惯性系中，只要在受力分析时加上惯性力后，就可形式上使用牛顿定律。</a:t>
            </a:r>
          </a:p>
        </p:txBody>
      </p:sp>
      <p:grpSp>
        <p:nvGrpSpPr>
          <p:cNvPr id="566323" name="Group 51"/>
          <p:cNvGrpSpPr>
            <a:grpSpLocks/>
          </p:cNvGrpSpPr>
          <p:nvPr/>
        </p:nvGrpSpPr>
        <p:grpSpPr bwMode="auto">
          <a:xfrm>
            <a:off x="838200" y="304800"/>
            <a:ext cx="6781800" cy="1676400"/>
            <a:chOff x="528" y="192"/>
            <a:chExt cx="4272" cy="1056"/>
          </a:xfrm>
        </p:grpSpPr>
        <p:graphicFrame>
          <p:nvGraphicFramePr>
            <p:cNvPr id="566289" name="Object 17"/>
            <p:cNvGraphicFramePr>
              <a:graphicFrameLocks noChangeAspect="1"/>
            </p:cNvGraphicFramePr>
            <p:nvPr/>
          </p:nvGraphicFramePr>
          <p:xfrm>
            <a:off x="1152" y="720"/>
            <a:ext cx="3091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" name="Equation" r:id="rId7" imgW="1714320" imgH="215640" progId="Equation.3">
                    <p:embed/>
                  </p:oleObj>
                </mc:Choice>
                <mc:Fallback>
                  <p:oleObj name="Equation" r:id="rId7" imgW="1714320" imgH="215640" progId="Equation.3">
                    <p:embed/>
                    <p:pic>
                      <p:nvPicPr>
                        <p:cNvPr id="566289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720"/>
                          <a:ext cx="3091" cy="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66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6318" name="Text Box 46"/>
            <p:cNvSpPr txBox="1">
              <a:spLocks noChangeArrowheads="1"/>
            </p:cNvSpPr>
            <p:nvPr/>
          </p:nvSpPr>
          <p:spPr bwMode="auto">
            <a:xfrm>
              <a:off x="528" y="240"/>
              <a:ext cx="177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3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一般表示式：</a:t>
              </a:r>
            </a:p>
          </p:txBody>
        </p:sp>
        <p:sp>
          <p:nvSpPr>
            <p:cNvPr id="566321" name="Rectangle 49"/>
            <p:cNvSpPr>
              <a:spLocks noChangeArrowheads="1"/>
            </p:cNvSpPr>
            <p:nvPr/>
          </p:nvSpPr>
          <p:spPr bwMode="auto">
            <a:xfrm>
              <a:off x="528" y="192"/>
              <a:ext cx="4272" cy="1056"/>
            </a:xfrm>
            <a:prstGeom prst="rect">
              <a:avLst/>
            </a:prstGeom>
            <a:noFill/>
            <a:ln w="25400">
              <a:solidFill>
                <a:srgbClr val="FF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8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6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56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6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90" grpId="0" autoUpdateAnimBg="0"/>
      <p:bldP spid="566292" grpId="0" autoUpdateAnimBg="0"/>
      <p:bldP spid="56632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82B83F-C4CA-4B97-AE62-05E4467B1D04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Demo 10303 Coriolis Effect Ta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58846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84768" y="196306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科里奥利效应的演示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558659" y="6276945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来自加州理工的物理学实验演示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936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82B83F-C4CA-4B97-AE62-05E4467B1D04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84768" y="196306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科里奥利效应的演示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558659" y="6276945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来自加州理工的物理学实验演示</a:t>
            </a:r>
            <a:endParaRPr lang="zh-CN" altLang="en-US" sz="2000" dirty="0"/>
          </a:p>
        </p:txBody>
      </p:sp>
      <p:pic>
        <p:nvPicPr>
          <p:cNvPr id="6" name="Demo 10305 Coriolis Effect Water Sp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4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206</Words>
  <Application>Microsoft Office PowerPoint</Application>
  <PresentationFormat>全屏显示(4:3)</PresentationFormat>
  <Paragraphs>55</Paragraphs>
  <Slides>8</Slides>
  <Notes>0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等线</vt:lpstr>
      <vt:lpstr>等线 Light</vt:lpstr>
      <vt:lpstr>楷体_GB2312</vt:lpstr>
      <vt:lpstr>宋体</vt:lpstr>
      <vt:lpstr>微软雅黑</vt:lpstr>
      <vt:lpstr>Arial</vt:lpstr>
      <vt:lpstr>Calibri</vt:lpstr>
      <vt:lpstr>Calibri Light</vt:lpstr>
      <vt:lpstr>Times New Roman</vt:lpstr>
      <vt:lpstr>Office 主题​​</vt:lpstr>
      <vt:lpstr>默认设计模板</vt:lpstr>
      <vt:lpstr>Equation</vt:lpstr>
      <vt:lpstr>公式</vt:lpstr>
      <vt:lpstr>科里奥利力 Coriolis  force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GRIIP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</dc:creator>
  <cp:lastModifiedBy>CHEN</cp:lastModifiedBy>
  <cp:revision>3</cp:revision>
  <dcterms:created xsi:type="dcterms:W3CDTF">2021-03-08T14:39:10Z</dcterms:created>
  <dcterms:modified xsi:type="dcterms:W3CDTF">2021-03-08T15:00:18Z</dcterms:modified>
</cp:coreProperties>
</file>